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  <p:sldMasterId id="2147483677" r:id="rId2"/>
  </p:sldMasterIdLst>
  <p:notesMasterIdLst>
    <p:notesMasterId r:id="rId32"/>
  </p:notesMasterIdLst>
  <p:handoutMasterIdLst>
    <p:handoutMasterId r:id="rId33"/>
  </p:handoutMasterIdLst>
  <p:sldIdLst>
    <p:sldId id="290" r:id="rId3"/>
    <p:sldId id="288" r:id="rId4"/>
    <p:sldId id="267" r:id="rId5"/>
    <p:sldId id="316" r:id="rId6"/>
    <p:sldId id="310" r:id="rId7"/>
    <p:sldId id="289" r:id="rId8"/>
    <p:sldId id="262" r:id="rId9"/>
    <p:sldId id="329" r:id="rId10"/>
    <p:sldId id="308" r:id="rId11"/>
    <p:sldId id="263" r:id="rId12"/>
    <p:sldId id="264" r:id="rId13"/>
    <p:sldId id="266" r:id="rId14"/>
    <p:sldId id="285" r:id="rId15"/>
    <p:sldId id="274" r:id="rId16"/>
    <p:sldId id="320" r:id="rId17"/>
    <p:sldId id="321" r:id="rId18"/>
    <p:sldId id="322" r:id="rId19"/>
    <p:sldId id="323" r:id="rId20"/>
    <p:sldId id="269" r:id="rId21"/>
    <p:sldId id="275" r:id="rId22"/>
    <p:sldId id="324" r:id="rId23"/>
    <p:sldId id="325" r:id="rId24"/>
    <p:sldId id="326" r:id="rId25"/>
    <p:sldId id="327" r:id="rId26"/>
    <p:sldId id="317" r:id="rId27"/>
    <p:sldId id="318" r:id="rId28"/>
    <p:sldId id="309" r:id="rId29"/>
    <p:sldId id="300" r:id="rId30"/>
    <p:sldId id="330" r:id="rId31"/>
  </p:sldIdLst>
  <p:sldSz cx="9144000" cy="5143500" type="screen16x9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 xmlns:mv="urn:schemas-microsoft-com:mac:vml" xmlns:mc="http://schemas.openxmlformats.org/markup-compatibility/2006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3010"/>
    <a:srgbClr val="FF85C3"/>
    <a:srgbClr val="FFF8E3"/>
    <a:srgbClr val="FFF3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xmlns:mv="urn:schemas-microsoft-com:mac:vml" xmlns:mc="http://schemas.openxmlformats.org/markup-compatibility/2006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9" autoAdjust="0"/>
    <p:restoredTop sz="84354" autoAdjust="0"/>
  </p:normalViewPr>
  <p:slideViewPr>
    <p:cSldViewPr snapToGrid="0" snapToObjects="1">
      <p:cViewPr varScale="1">
        <p:scale>
          <a:sx n="88" d="100"/>
          <a:sy n="88" d="100"/>
        </p:scale>
        <p:origin x="-336" y="-1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244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62487E-7025-4227-9455-13DDE1EE1428}" type="datetimeFigureOut">
              <a:rPr lang="en-US" smtClean="0"/>
              <a:pPr/>
              <a:t>17-02-06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149D7-C95D-4144-AE2A-496E504140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891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65887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1774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9766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63547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29434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95321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61208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727094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970937" y="0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65887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1774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9766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63547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29434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95321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61208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727094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1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65887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1774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9766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63547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29434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95321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61208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727094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757818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Tx/>
              <a:buNone/>
              <a:tabLst/>
              <a:defRPr/>
            </a:pPr>
            <a:r>
              <a:rPr lang="en-US" sz="1200" b="0" i="0" u="none" strike="noStrike" kern="1200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project was supported by a grant from </a:t>
            </a:r>
            <a:r>
              <a:rPr lang="en-US" sz="1200" b="0" i="0" u="none" strike="noStrike" kern="1200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CIRA's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Community Investment Program.</a:t>
            </a:r>
            <a:endParaRPr lang="en-US" dirty="0" smtClean="0"/>
          </a:p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b" anchorCtr="0">
            <a:noAutofit/>
          </a:bodyPr>
          <a:lstStyle/>
          <a:p>
            <a:pPr algn="r">
              <a:buClr>
                <a:srgbClr val="000000"/>
              </a:buClr>
              <a:buSzPct val="25000"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000000"/>
                </a:buClr>
                <a:buSzPct val="25000"/>
              </a:pPr>
              <a:t>1</a:t>
            </a:fld>
            <a:endParaRPr lang="en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6207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n-CA" sz="1200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We</a:t>
            </a:r>
            <a:r>
              <a:rPr lang="en-CA" sz="1200" b="0" i="0" baseline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 all do this in our everyday lives, we are simply not conscious of it.</a:t>
            </a:r>
            <a:br>
              <a:rPr lang="en-CA" sz="1200" b="0" i="0" baseline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</a:br>
            <a:r>
              <a:rPr lang="en-CA" sz="1200" b="0" i="0" baseline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/>
            </a:r>
            <a:br>
              <a:rPr lang="en-CA" sz="1200" b="0" i="0" baseline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</a:br>
            <a:r>
              <a:rPr lang="en-CA" sz="1200" b="0" i="0" baseline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Example: “Teach the class” that is a complex problem…</a:t>
            </a:r>
            <a:br>
              <a:rPr lang="en-CA" sz="1200" b="0" i="0" baseline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</a:br>
            <a:r>
              <a:rPr lang="en-CA" sz="1200" b="0" i="0" baseline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Question: How do you break it down into smaller parts? </a:t>
            </a:r>
          </a:p>
          <a:p>
            <a:pPr>
              <a:buClr>
                <a:srgbClr val="000000"/>
              </a:buClr>
              <a:buSzPct val="25000"/>
            </a:pPr>
            <a:r>
              <a:rPr lang="en-CA" sz="1200" b="0" i="0" baseline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Potential “simpler” parts…</a:t>
            </a:r>
          </a:p>
          <a:p>
            <a:pPr marL="232943" indent="-232943">
              <a:buClr>
                <a:srgbClr val="000000"/>
              </a:buClr>
              <a:buSzPct val="25000"/>
              <a:buFont typeface="+mj-lt"/>
              <a:buAutoNum type="arabicPeriod"/>
            </a:pPr>
            <a:r>
              <a:rPr lang="en-CA" sz="1200" b="0" i="0" baseline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 Plan your day</a:t>
            </a:r>
          </a:p>
          <a:p>
            <a:pPr marL="232943" indent="-232943">
              <a:buClr>
                <a:srgbClr val="000000"/>
              </a:buClr>
              <a:buSzPct val="25000"/>
              <a:buFont typeface="+mj-lt"/>
              <a:buAutoNum type="arabicPeriod"/>
            </a:pPr>
            <a:r>
              <a:rPr lang="en-CA" sz="1200" b="0" i="0" baseline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 Get to school</a:t>
            </a:r>
          </a:p>
          <a:p>
            <a:pPr marL="232943" indent="-232943">
              <a:buClr>
                <a:srgbClr val="000000"/>
              </a:buClr>
              <a:buSzPct val="25000"/>
              <a:buFont typeface="+mj-lt"/>
              <a:buAutoNum type="arabicPeriod"/>
            </a:pPr>
            <a:r>
              <a:rPr lang="en-CA" sz="1200" b="0" i="0" baseline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 Go to your class at a specific time</a:t>
            </a:r>
          </a:p>
          <a:p>
            <a:pPr marL="232943" indent="-232943">
              <a:buClr>
                <a:srgbClr val="000000"/>
              </a:buClr>
              <a:buSzPct val="25000"/>
              <a:buFont typeface="+mj-lt"/>
              <a:buAutoNum type="arabicPeriod"/>
            </a:pPr>
            <a:r>
              <a:rPr lang="en-CA" sz="1200" b="0" i="0" baseline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 Prepare your class/material</a:t>
            </a:r>
          </a:p>
          <a:p>
            <a:pPr marL="232943" indent="-232943">
              <a:buClr>
                <a:srgbClr val="000000"/>
              </a:buClr>
              <a:buSzPct val="25000"/>
              <a:buFont typeface="+mj-lt"/>
              <a:buAutoNum type="arabicPeriod"/>
            </a:pPr>
            <a:r>
              <a:rPr lang="en-CA" sz="1200" b="0" i="0" baseline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 Take attendance </a:t>
            </a:r>
          </a:p>
          <a:p>
            <a:pPr marL="232943" indent="-232943">
              <a:buClr>
                <a:srgbClr val="000000"/>
              </a:buClr>
              <a:buSzPct val="25000"/>
              <a:buFont typeface="+mj-lt"/>
              <a:buAutoNum type="arabicPeriod"/>
            </a:pPr>
            <a:r>
              <a:rPr lang="en-CA" sz="1200" b="0" i="0" baseline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 Start the class</a:t>
            </a:r>
          </a:p>
          <a:p>
            <a:pPr marL="232943" indent="-232943">
              <a:buClr>
                <a:srgbClr val="000000"/>
              </a:buClr>
              <a:buSzPct val="25000"/>
              <a:buFont typeface="+mj-lt"/>
              <a:buAutoNum type="arabicPeriod"/>
            </a:pPr>
            <a:r>
              <a:rPr lang="en-CA" sz="1200" b="0" i="0" baseline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 Is there a test today? Yes – give instructions.</a:t>
            </a:r>
          </a:p>
          <a:p>
            <a:pPr marL="232943" indent="-232943">
              <a:buClr>
                <a:srgbClr val="000000"/>
              </a:buClr>
              <a:buSzPct val="25000"/>
              <a:buFont typeface="+mj-lt"/>
              <a:buAutoNum type="arabicPeriod"/>
            </a:pPr>
            <a:r>
              <a:rPr lang="en-CA" sz="1200" b="0" i="0" baseline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 Etc..</a:t>
            </a:r>
            <a:br>
              <a:rPr lang="en-CA" sz="1200" b="0" i="0" baseline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</a:br>
            <a:endParaRPr sz="1200" b="0" i="0" dirty="0">
              <a:solidFill>
                <a:srgbClr val="000000"/>
              </a:solidFill>
              <a:latin typeface="Calibri"/>
              <a:ea typeface="Arial"/>
              <a:cs typeface="Calibri"/>
              <a:sym typeface="Arial"/>
            </a:endParaRPr>
          </a:p>
          <a:p>
            <a:pPr>
              <a:buSzPct val="25000"/>
            </a:pPr>
            <a:r>
              <a:rPr lang="en-US" sz="1200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Being able to break a problem down into small parts is a very important skill. </a:t>
            </a:r>
          </a:p>
          <a:p>
            <a:pPr marL="220104" indent="-220104">
              <a:buSzPct val="25000"/>
            </a:pPr>
            <a:r>
              <a:rPr lang="en-US" sz="1200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Can you think of a time recently when you broke a problem down to make it easier? </a:t>
            </a:r>
            <a:br>
              <a:rPr lang="en-US" sz="1200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</a:br>
            <a:endParaRPr lang="en-US" sz="1200" b="0" i="0" dirty="0">
              <a:solidFill>
                <a:srgbClr val="000000"/>
              </a:solidFill>
              <a:latin typeface="Calibri"/>
              <a:ea typeface="Arial"/>
              <a:cs typeface="Calibri"/>
              <a:sym typeface="Arial"/>
            </a:endParaRPr>
          </a:p>
          <a:p>
            <a:pPr marL="220104" indent="-220104">
              <a:buSzPct val="25000"/>
              <a:buFont typeface="Arial"/>
              <a:buChar char="•"/>
            </a:pPr>
            <a:r>
              <a:rPr lang="en-US" sz="1200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Cleaning a room one section at a time, </a:t>
            </a:r>
          </a:p>
          <a:p>
            <a:pPr marL="220104" indent="-220104">
              <a:buSzPct val="25000"/>
              <a:buFont typeface="Arial"/>
              <a:buChar char="•"/>
            </a:pPr>
            <a:r>
              <a:rPr lang="en-US" sz="1200" b="0" i="0" dirty="0" err="1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Préparation</a:t>
            </a:r>
            <a:r>
              <a:rPr lang="en-US" sz="1200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 du </a:t>
            </a:r>
            <a:r>
              <a:rPr lang="en-US" sz="1200" b="0" i="0" dirty="0" err="1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réveillon</a:t>
            </a:r>
            <a:r>
              <a:rPr lang="en-US" sz="1200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 de Noël</a:t>
            </a:r>
          </a:p>
          <a:p>
            <a:pPr marL="220104" indent="-220104">
              <a:buSzPct val="25000"/>
              <a:buFont typeface="Arial"/>
              <a:buChar char="•"/>
            </a:pPr>
            <a:r>
              <a:rPr lang="en-US" sz="1200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Making a snowman: make the pieces first and put them together</a:t>
            </a:r>
          </a:p>
          <a:p>
            <a:pPr marL="220104" indent="-220104">
              <a:buSzPct val="25000"/>
              <a:buFont typeface="Arial"/>
              <a:buChar char="•"/>
            </a:pPr>
            <a:r>
              <a:rPr lang="en-US" sz="1200" b="0" i="0" dirty="0">
                <a:solidFill>
                  <a:srgbClr val="000000"/>
                </a:solidFill>
                <a:latin typeface="Calibri"/>
                <a:cs typeface="Calibri"/>
              </a:rPr>
              <a:t>puzzles: making the edges first</a:t>
            </a:r>
          </a:p>
          <a:p>
            <a:pPr marL="220104" indent="-220104">
              <a:buSzPct val="25000"/>
              <a:buFont typeface="Arial"/>
              <a:buChar char="•"/>
            </a:pPr>
            <a:r>
              <a:rPr lang="en-US" sz="1200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murals: each person does a little part</a:t>
            </a:r>
          </a:p>
          <a:p>
            <a:pPr marL="0" indent="0">
              <a:buSzPct val="25000"/>
              <a:buFont typeface="Arial"/>
              <a:buNone/>
            </a:pPr>
            <a:endParaRPr lang="en-US" sz="1200" b="0" i="0" dirty="0">
              <a:solidFill>
                <a:srgbClr val="000000"/>
              </a:solidFill>
              <a:latin typeface="Calibri"/>
              <a:ea typeface="Arial"/>
              <a:cs typeface="Calibri"/>
              <a:sym typeface="Arial"/>
            </a:endParaRPr>
          </a:p>
          <a:p>
            <a:pPr>
              <a:buSzPct val="25000"/>
            </a:pPr>
            <a:endParaRPr sz="1200" b="0" i="0" dirty="0">
              <a:latin typeface="Calibri"/>
              <a:cs typeface="Calibri"/>
            </a:endParaRPr>
          </a:p>
          <a:p>
            <a:pPr>
              <a:buSzPct val="25000"/>
            </a:pPr>
            <a:endParaRPr sz="1200" b="0" i="0" dirty="0">
              <a:latin typeface="Calibri"/>
              <a:cs typeface="Calibri"/>
            </a:endParaRPr>
          </a:p>
        </p:txBody>
      </p:sp>
      <p:sp>
        <p:nvSpPr>
          <p:cNvPr id="258" name="Shape 258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10</a:t>
            </a:fld>
            <a:endParaRPr lang="en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8014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pPr marL="220104" indent="-219370"/>
            <a:r>
              <a:rPr lang="en-US" b="0" i="0" u="sng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Exemple</a:t>
            </a:r>
            <a:r>
              <a:rPr lang="en-US" b="0" i="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lang="en-US" b="0" i="0" u="sng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classique</a:t>
            </a:r>
            <a:r>
              <a:rPr lang="en-US" b="0" i="0" u="sng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de reconnaissance de </a:t>
            </a:r>
            <a:r>
              <a:rPr lang="en-US" b="0" i="0" u="sng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formes/modèles/schemas</a:t>
            </a:r>
            <a:r>
              <a:rPr lang="en-US" b="0" i="0" u="sng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(</a:t>
            </a:r>
            <a:r>
              <a:rPr lang="en-US" b="0" i="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pattern recognition) </a:t>
            </a:r>
            <a:br>
              <a:rPr lang="en-US" b="0" i="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</a:br>
            <a:r>
              <a:rPr lang="en-US" b="0" i="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/>
            </a:r>
            <a:br>
              <a:rPr lang="en-US" b="0" i="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</a:br>
            <a:endParaRPr lang="en-US" b="0" i="0" u="sng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cs typeface="Calibri"/>
            </a:endParaRPr>
          </a:p>
          <a:p>
            <a:pPr marL="220104" indent="-219370"/>
            <a:r>
              <a:rPr lang="en-US" b="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Vase/candlestick (cultural context) </a:t>
            </a:r>
            <a:r>
              <a:rPr lang="en-US" b="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vs</a:t>
            </a:r>
            <a:r>
              <a:rPr lang="en-US" b="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, two faces.</a:t>
            </a:r>
          </a:p>
          <a:p>
            <a:pPr marL="220104" indent="-219370"/>
            <a:r>
              <a:rPr lang="en-US" b="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The first time you saw this, chances are you didn’t see both: someone had to point the alternative out to you.</a:t>
            </a:r>
          </a:p>
          <a:p>
            <a:pPr marL="220104" indent="-219370"/>
            <a:endParaRPr lang="en-US" b="0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cs typeface="Calibri"/>
            </a:endParaRPr>
          </a:p>
          <a:p>
            <a:pPr marL="220104" indent="-219370"/>
            <a:r>
              <a:rPr lang="en-US" b="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Q. What are other examples of pattern recognition?</a:t>
            </a:r>
          </a:p>
          <a:p>
            <a:pPr marL="220104" indent="-219370"/>
            <a:r>
              <a:rPr lang="en-US" b="0" i="0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A. Possibilities include…</a:t>
            </a:r>
            <a:endParaRPr lang="en-US" b="0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cs typeface="Calibri"/>
            </a:endParaRPr>
          </a:p>
          <a:p>
            <a:pPr marL="220104" indent="-219370">
              <a:buFontTx/>
              <a:buChar char="-"/>
            </a:pPr>
            <a:r>
              <a:rPr lang="en-US" b="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Facial Expressions!</a:t>
            </a:r>
          </a:p>
          <a:p>
            <a:pPr marL="220104" indent="-219370">
              <a:buFontTx/>
              <a:buChar char="-"/>
            </a:pPr>
            <a:r>
              <a:rPr lang="en-US" b="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Poetry: rhymes</a:t>
            </a:r>
          </a:p>
          <a:p>
            <a:pPr marL="220104" indent="-219370">
              <a:buFontTx/>
              <a:buChar char="-"/>
            </a:pPr>
            <a:r>
              <a:rPr lang="en-US" b="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Music: melodies, harmonies, chorus</a:t>
            </a:r>
          </a:p>
          <a:p>
            <a:pPr marL="220104" indent="-219370">
              <a:buFontTx/>
              <a:buChar char="-"/>
            </a:pPr>
            <a:r>
              <a:rPr lang="en-US" b="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Chess: how the pieces move</a:t>
            </a:r>
          </a:p>
          <a:p>
            <a:pPr marL="220104" indent="-219370"/>
            <a:endParaRPr b="0" i="0" dirty="0">
              <a:latin typeface="Calibri"/>
              <a:cs typeface="Calibri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40" cy="464820"/>
          </a:xfrm>
          <a:prstGeom prst="rect">
            <a:avLst/>
          </a:prstGeom>
        </p:spPr>
        <p:txBody>
          <a:bodyPr lIns="93162" tIns="46568" rIns="93162" bIns="46568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"/>
              <a:pPr>
                <a:buClr>
                  <a:srgbClr val="000000"/>
                </a:buClr>
                <a:buSzPct val="25000"/>
              </a:pPr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96496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t" anchorCtr="0">
            <a:noAutofit/>
          </a:bodyPr>
          <a:lstStyle/>
          <a:p>
            <a:pPr marL="0" marR="0" lvl="0" indent="0" algn="l" rtl="0"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b="0" i="0" dirty="0">
                <a:latin typeface="Calibri"/>
                <a:cs typeface="Calibri"/>
              </a:rPr>
              <a:t>“Abstract” comes from the </a:t>
            </a:r>
            <a:r>
              <a:rPr lang="en-US" b="0" i="0" dirty="0" err="1">
                <a:latin typeface="Calibri"/>
                <a:cs typeface="Calibri"/>
              </a:rPr>
              <a:t>latin</a:t>
            </a:r>
            <a:r>
              <a:rPr lang="en-US" b="0" i="0" dirty="0">
                <a:latin typeface="Calibri"/>
                <a:cs typeface="Calibri"/>
              </a:rPr>
              <a:t> “abs-” =</a:t>
            </a:r>
            <a:r>
              <a:rPr lang="en-US" b="0" i="0" baseline="0" dirty="0">
                <a:latin typeface="Calibri"/>
                <a:cs typeface="Calibri"/>
              </a:rPr>
              <a:t> away from and “</a:t>
            </a:r>
            <a:r>
              <a:rPr lang="en-US" b="0" i="0" baseline="0" dirty="0" err="1">
                <a:latin typeface="Calibri"/>
                <a:cs typeface="Calibri"/>
              </a:rPr>
              <a:t>trahere</a:t>
            </a:r>
            <a:r>
              <a:rPr lang="en-US" b="0" i="0" baseline="0" dirty="0">
                <a:latin typeface="Calibri"/>
                <a:cs typeface="Calibri"/>
              </a:rPr>
              <a:t>” = draw.</a:t>
            </a:r>
            <a:br>
              <a:rPr lang="en-US" b="0" i="0" baseline="0" dirty="0">
                <a:latin typeface="Calibri"/>
                <a:cs typeface="Calibri"/>
              </a:rPr>
            </a:br>
            <a:r>
              <a:rPr lang="en-US" b="0" i="0" baseline="0" dirty="0">
                <a:latin typeface="Calibri"/>
                <a:cs typeface="Calibri"/>
              </a:rPr>
              <a:t>Abstraction is taking away/removing in order to reduce something to a set of essential characteristics (established by convention).</a:t>
            </a:r>
            <a:br>
              <a:rPr lang="en-US" b="0" i="0" baseline="0" dirty="0">
                <a:latin typeface="Calibri"/>
                <a:cs typeface="Calibri"/>
              </a:rPr>
            </a:br>
            <a:r>
              <a:rPr lang="en-US" b="0" i="0" baseline="0" dirty="0">
                <a:latin typeface="Calibri"/>
                <a:cs typeface="Calibri"/>
              </a:rPr>
              <a:t>Focus on the essentials then add to details in order to make it essential/important information more accessible/understandable: colours, shapes, textures, numbers…</a:t>
            </a:r>
            <a:endParaRPr lang="en-US" b="0" i="0" dirty="0">
              <a:latin typeface="Calibri"/>
              <a:cs typeface="Calibri"/>
            </a:endParaRPr>
          </a:p>
          <a:p>
            <a:pPr marL="0" marR="0" lvl="0" indent="0" algn="l" rtl="0"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US" b="0" i="0" dirty="0">
              <a:latin typeface="Calibri"/>
              <a:cs typeface="Calibri"/>
            </a:endParaRPr>
          </a:p>
          <a:p>
            <a:pPr marL="0" marR="0" lvl="0" indent="0" algn="l" rtl="0"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b="0" i="0" dirty="0">
                <a:solidFill>
                  <a:srgbClr val="FFFFFF"/>
                </a:solidFill>
                <a:latin typeface="Calibri"/>
                <a:cs typeface="Calibri"/>
              </a:rPr>
              <a:t>What do these images have in common? </a:t>
            </a:r>
          </a:p>
          <a:p>
            <a:r>
              <a:rPr lang="en-CA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They</a:t>
            </a:r>
            <a:r>
              <a:rPr lang="en-CA" b="0" i="0" baseline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 are all non-realistic representations of things. There are established conventions so that we can communicate and recognize the representation as being the same thing.</a:t>
            </a:r>
            <a:r>
              <a:rPr lang="en-CA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/>
            </a:r>
            <a:br>
              <a:rPr lang="en-CA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</a:br>
            <a:r>
              <a:rPr lang="en-CA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/>
            </a:r>
            <a:br>
              <a:rPr lang="en-CA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</a:br>
            <a:r>
              <a:rPr lang="en-CA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Globe: We</a:t>
            </a:r>
            <a:r>
              <a:rPr lang="en-CA" b="0" i="0" baseline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 recognize the shape right away, but what if it were red? Then what planet would we be looking at?</a:t>
            </a:r>
            <a:r>
              <a:rPr lang="en-CA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/>
            </a:r>
            <a:br>
              <a:rPr lang="en-CA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</a:br>
            <a:r>
              <a:rPr lang="en-CA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Cat: We can all agree it</a:t>
            </a:r>
            <a:r>
              <a:rPr lang="en-CA" b="0" i="0" baseline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 is a cat, what would it take to make it a tiger? It’s already orange…</a:t>
            </a:r>
            <a:r>
              <a:rPr lang="en-CA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/>
            </a:r>
            <a:br>
              <a:rPr lang="en-CA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</a:br>
            <a:r>
              <a:rPr lang="en-CA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Pie Chart:</a:t>
            </a:r>
            <a:r>
              <a:rPr lang="en-CA" b="0" i="0" baseline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 The data is already abstract: a column of numbers. The essential information is there, however by changing the representation, we make it easier to understand, to visualize the whole/bigger picture.</a:t>
            </a:r>
            <a:endParaRPr b="0" i="0" dirty="0">
              <a:solidFill>
                <a:srgbClr val="000000"/>
              </a:solidFill>
              <a:latin typeface="Calibri"/>
              <a:ea typeface="Arial"/>
              <a:cs typeface="Calibri"/>
              <a:sym typeface="Arial"/>
            </a:endParaRPr>
          </a:p>
          <a:p>
            <a:r>
              <a:rPr lang="en-CA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/>
            </a:r>
            <a:br>
              <a:rPr lang="en-CA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</a:br>
            <a:r>
              <a:rPr lang="en-CA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Computer a</a:t>
            </a:r>
            <a:r>
              <a:rPr lang="en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nimation is a very common form of computational abstraction</a:t>
            </a:r>
            <a:r>
              <a:rPr lang="en-CA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:</a:t>
            </a:r>
            <a:r>
              <a:rPr lang="en-CA" b="0" i="0" baseline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 it is </a:t>
            </a:r>
            <a:r>
              <a:rPr lang="en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one of the ways we use programming as a means of expression.</a:t>
            </a:r>
          </a:p>
          <a:p>
            <a:pPr>
              <a:buSzPct val="25000"/>
            </a:pPr>
            <a:endParaRPr b="0" i="0" dirty="0">
              <a:latin typeface="Calibri"/>
              <a:cs typeface="Calibri"/>
            </a:endParaRPr>
          </a:p>
          <a:p>
            <a:pPr>
              <a:buSzPct val="25000"/>
            </a:pPr>
            <a:endParaRPr b="0" i="0" dirty="0">
              <a:latin typeface="Calibri"/>
              <a:cs typeface="Calibri"/>
            </a:endParaRPr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12</a:t>
            </a:fld>
            <a:endParaRPr lang="en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6944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pPr marL="220104" indent="-219370"/>
            <a:r>
              <a:rPr lang="en-US" b="0" i="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Pattern recognition &amp; Abstraction</a:t>
            </a:r>
            <a:r>
              <a:rPr lang="en-US" b="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:</a:t>
            </a:r>
          </a:p>
          <a:p>
            <a:pPr marL="220104" indent="-219370"/>
            <a:r>
              <a:rPr lang="en-US" b="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Q. What do you see?</a:t>
            </a:r>
          </a:p>
          <a:p>
            <a:pPr marL="233677" indent="-232943">
              <a:buFontTx/>
              <a:buAutoNum type="alphaUcPeriod"/>
            </a:pPr>
            <a:r>
              <a:rPr lang="en-US" b="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“ 2 triangles, 3 circles” </a:t>
            </a:r>
          </a:p>
          <a:p>
            <a:pPr marL="233677" indent="-232943"/>
            <a:endParaRPr lang="en-US" b="0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cs typeface="Calibri"/>
            </a:endParaRPr>
          </a:p>
          <a:p>
            <a:pPr marL="233677" indent="-232943"/>
            <a:r>
              <a:rPr lang="en-US" b="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Point out that none of the shapes mentioned are fully drawn!</a:t>
            </a:r>
            <a:br>
              <a:rPr lang="en-US" b="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</a:br>
            <a:endParaRPr lang="en-US" b="0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cs typeface="Calibri"/>
            </a:endParaRPr>
          </a:p>
          <a:p>
            <a:pPr marL="220104" indent="-219370"/>
            <a:r>
              <a:rPr lang="en-US" b="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Pattern recognition: We have learned to identify them by being exposed to the shapes, by practicing and by being corrected (immediate feedback)…remember how you teach a child shapes!</a:t>
            </a:r>
          </a:p>
          <a:p>
            <a:pPr marL="220104" indent="-219370"/>
            <a:r>
              <a:rPr lang="en-US" b="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Abstraction: We look for certain essential characteristics…</a:t>
            </a:r>
          </a:p>
          <a:p>
            <a:pPr marL="220104" indent="-219370"/>
            <a:endParaRPr lang="en-US" b="0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cs typeface="Calibri"/>
            </a:endParaRPr>
          </a:p>
          <a:p>
            <a:pPr marL="220104" indent="-219370"/>
            <a:r>
              <a:rPr lang="en-US" b="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If the title of the slide had been “classic computer games” or you grew up only looking at video games, what would you see? </a:t>
            </a:r>
            <a:r>
              <a:rPr lang="en-US" b="0" i="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Pacman</a:t>
            </a:r>
            <a:r>
              <a:rPr lang="en-US" b="0" i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!</a:t>
            </a:r>
          </a:p>
          <a:p>
            <a:pPr marL="220104" indent="-219370"/>
            <a:endParaRPr lang="en-US" b="0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cs typeface="Calibri"/>
            </a:endParaRPr>
          </a:p>
          <a:p>
            <a:pPr marL="220104" indent="-219370"/>
            <a:endParaRPr lang="en-US" b="0" i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cs typeface="Calibri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40" cy="464820"/>
          </a:xfrm>
          <a:prstGeom prst="rect">
            <a:avLst/>
          </a:prstGeom>
        </p:spPr>
        <p:txBody>
          <a:bodyPr lIns="93162" tIns="46568" rIns="93162" bIns="46568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"/>
              <a:pPr>
                <a:buClr>
                  <a:srgbClr val="000000"/>
                </a:buClr>
                <a:buSzPct val="25000"/>
              </a:pPr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0740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pPr marL="220104" indent="-219370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Logic is using what we know to analyze what we observe and predict what should occur: cause and effect.</a:t>
            </a:r>
            <a:b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</a:br>
            <a:endParaRPr lang="en-CA" dirty="0">
              <a:latin typeface="Calibri"/>
              <a:cs typeface="Calibri"/>
            </a:endParaRPr>
          </a:p>
          <a:p>
            <a:r>
              <a:rPr lang="en-CA" u="sng" dirty="0">
                <a:latin typeface="Calibri"/>
                <a:cs typeface="Calibri"/>
              </a:rPr>
              <a:t>Computational thinking</a:t>
            </a:r>
            <a:r>
              <a:rPr lang="en-CA" u="sng" baseline="0" dirty="0">
                <a:latin typeface="Calibri"/>
                <a:cs typeface="Calibri"/>
              </a:rPr>
              <a:t> c</a:t>
            </a:r>
            <a:r>
              <a:rPr lang="en-CA" u="sng" dirty="0">
                <a:latin typeface="Calibri"/>
                <a:cs typeface="Calibri"/>
              </a:rPr>
              <a:t>hallenge:</a:t>
            </a:r>
            <a:r>
              <a:rPr lang="en-CA" u="sng" baseline="0" dirty="0">
                <a:latin typeface="Calibri"/>
                <a:cs typeface="Calibri"/>
              </a:rPr>
              <a:t> </a:t>
            </a:r>
            <a:r>
              <a:rPr lang="en-CA" baseline="0" dirty="0">
                <a:latin typeface="Calibri"/>
                <a:cs typeface="Calibri"/>
              </a:rPr>
              <a:t/>
            </a:r>
            <a:br>
              <a:rPr lang="en-CA" baseline="0" dirty="0">
                <a:latin typeface="Calibri"/>
                <a:cs typeface="Calibri"/>
              </a:rPr>
            </a:br>
            <a:r>
              <a:rPr lang="en-CA" baseline="0" dirty="0">
                <a:latin typeface="Calibri"/>
                <a:cs typeface="Calibri"/>
              </a:rPr>
              <a:t>Show the challenge and ask immediately “Is this a simple question?”</a:t>
            </a:r>
            <a:br>
              <a:rPr lang="en-CA" baseline="0" dirty="0">
                <a:latin typeface="Calibri"/>
                <a:cs typeface="Calibri"/>
              </a:rPr>
            </a:br>
            <a:endParaRPr dirty="0">
              <a:latin typeface="Calibri"/>
              <a:cs typeface="Calibri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40" cy="464820"/>
          </a:xfrm>
          <a:prstGeom prst="rect">
            <a:avLst/>
          </a:prstGeom>
        </p:spPr>
        <p:txBody>
          <a:bodyPr lIns="93162" tIns="46568" rIns="93162" bIns="46568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"/>
              <a:pPr>
                <a:buClr>
                  <a:srgbClr val="000000"/>
                </a:buClr>
                <a:buSzPct val="25000"/>
              </a:pPr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39470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pPr defTabSz="465887">
              <a:defRPr/>
            </a:pPr>
            <a:r>
              <a:rPr lang="en-US" u="sng" dirty="0"/>
              <a:t>What about looking</a:t>
            </a:r>
            <a:r>
              <a:rPr lang="en-US" u="sng" baseline="0" dirty="0"/>
              <a:t> at it differently?</a:t>
            </a:r>
            <a:br>
              <a:rPr lang="en-US" u="sng" baseline="0" dirty="0"/>
            </a:br>
            <a:r>
              <a:rPr lang="en-US" baseline="0" dirty="0"/>
              <a:t>Let’s change the formatting…</a:t>
            </a:r>
            <a:endParaRPr lang="en-US" dirty="0"/>
          </a:p>
          <a:p>
            <a:endParaRPr lang="en-GB" dirty="0"/>
          </a:p>
          <a:p>
            <a:r>
              <a:rPr lang="en-GB" dirty="0" err="1"/>
              <a:t>Logique</a:t>
            </a:r>
            <a:r>
              <a:rPr lang="en-GB" dirty="0"/>
              <a:t> </a:t>
            </a:r>
            <a:r>
              <a:rPr lang="en-GB" dirty="0" err="1"/>
              <a:t>appropriée</a:t>
            </a:r>
            <a:r>
              <a:rPr lang="en-GB" baseline="0" dirty="0"/>
              <a:t> et non </a:t>
            </a:r>
            <a:r>
              <a:rPr lang="en-GB" baseline="0" dirty="0" err="1"/>
              <a:t>appropriée</a:t>
            </a:r>
            <a:endParaRPr dirty="0"/>
          </a:p>
        </p:txBody>
      </p:sp>
      <p:sp>
        <p:nvSpPr>
          <p:cNvPr id="267" name="Shape 267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40" cy="464820"/>
          </a:xfrm>
          <a:prstGeom prst="rect">
            <a:avLst/>
          </a:prstGeom>
        </p:spPr>
        <p:txBody>
          <a:bodyPr lIns="93162" tIns="46568" rIns="93162" bIns="46568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"/>
              <a:pPr>
                <a:buClr>
                  <a:srgbClr val="000000"/>
                </a:buClr>
                <a:buSzPct val="25000"/>
              </a:pPr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9795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pPr defTabSz="465887">
              <a:defRPr/>
            </a:pPr>
            <a:r>
              <a:rPr lang="en-US" u="sng" dirty="0"/>
              <a:t>What about looking</a:t>
            </a:r>
            <a:r>
              <a:rPr lang="en-US" u="sng" baseline="0" dirty="0"/>
              <a:t> at it differently?</a:t>
            </a:r>
            <a:br>
              <a:rPr lang="en-US" u="sng" baseline="0" dirty="0"/>
            </a:br>
            <a:r>
              <a:rPr lang="en-US" baseline="0" dirty="0"/>
              <a:t>We can change the formatting some more:</a:t>
            </a:r>
            <a:br>
              <a:rPr lang="en-US" baseline="0" dirty="0"/>
            </a:br>
            <a:r>
              <a:rPr lang="en-US" baseline="0" dirty="0"/>
              <a:t/>
            </a:r>
            <a:br>
              <a:rPr lang="en-US" baseline="0" dirty="0"/>
            </a:br>
            <a:r>
              <a:rPr lang="en-US" baseline="0" dirty="0"/>
              <a:t>Which do you find easier to understand: the first or the second organization of information? Why?</a:t>
            </a:r>
            <a:br>
              <a:rPr lang="en-US" baseline="0" dirty="0"/>
            </a:br>
            <a:r>
              <a:rPr lang="en-US" b="1" baseline="0" dirty="0"/>
              <a:t/>
            </a:r>
            <a:br>
              <a:rPr lang="en-US" b="1" baseline="0" dirty="0"/>
            </a:br>
            <a:r>
              <a:rPr lang="en-US" b="1" baseline="0" dirty="0"/>
              <a:t>Now let’s solve it! </a:t>
            </a:r>
            <a:r>
              <a:rPr lang="en-US" b="1" i="1" baseline="0" dirty="0"/>
              <a:t>Let the participants work it out,</a:t>
            </a:r>
            <a:r>
              <a:rPr lang="en-US" b="1" baseline="0" dirty="0"/>
              <a:t/>
            </a:r>
            <a:br>
              <a:rPr lang="en-US" b="1" baseline="0" dirty="0"/>
            </a:br>
            <a:r>
              <a:rPr lang="en-US" b="1" baseline="0" dirty="0"/>
              <a:t>Raise your hand when you’re ready…(gives everyone a bit of time)</a:t>
            </a:r>
            <a:br>
              <a:rPr lang="en-US" b="1" baseline="0" dirty="0"/>
            </a:br>
            <a:r>
              <a:rPr lang="en-US" b="1" baseline="0" dirty="0"/>
              <a:t> </a:t>
            </a:r>
            <a:br>
              <a:rPr lang="en-US" b="1" baseline="0" dirty="0"/>
            </a:br>
            <a:r>
              <a:rPr lang="en-US" baseline="0" dirty="0"/>
              <a:t>There are two ways to solve it: start with “tomorrow” and work your way up, or start from “the day after” and work your way down.</a:t>
            </a:r>
            <a:endParaRPr lang="en-US" dirty="0"/>
          </a:p>
          <a:p>
            <a:r>
              <a:rPr lang="en-CA" dirty="0"/>
              <a:t>Answer: it’s today</a:t>
            </a:r>
            <a:r>
              <a:rPr lang="en-CA" baseline="0" dirty="0"/>
              <a:t> = Friday!</a:t>
            </a:r>
            <a:br>
              <a:rPr lang="en-CA" baseline="0" dirty="0"/>
            </a:br>
            <a:r>
              <a:rPr lang="en-CA" baseline="0" dirty="0"/>
              <a:t/>
            </a:r>
            <a:br>
              <a:rPr lang="en-CA" baseline="0" dirty="0"/>
            </a:br>
            <a:r>
              <a:rPr lang="en-CA" baseline="0" dirty="0"/>
              <a:t>Did you notice the pattern?</a:t>
            </a:r>
          </a:p>
          <a:p>
            <a:r>
              <a:rPr lang="en-CA" baseline="0" dirty="0"/>
              <a:t> “day after + day before” and then </a:t>
            </a:r>
          </a:p>
          <a:p>
            <a:r>
              <a:rPr lang="en-CA" baseline="0" dirty="0"/>
              <a:t>“day before + tomorrow” which can be substituted with “day before + day after”</a:t>
            </a:r>
            <a:br>
              <a:rPr lang="en-CA" baseline="0" dirty="0"/>
            </a:br>
            <a:r>
              <a:rPr lang="en-CA" baseline="0" dirty="0"/>
              <a:t>so these two lines cancel each other out...</a:t>
            </a:r>
            <a:br>
              <a:rPr lang="en-CA" baseline="0" dirty="0"/>
            </a:br>
            <a:r>
              <a:rPr lang="en-CA" baseline="0" dirty="0"/>
              <a:t/>
            </a:r>
            <a:br>
              <a:rPr lang="en-CA" baseline="0" dirty="0"/>
            </a:br>
            <a:r>
              <a:rPr lang="en-CA" baseline="0" dirty="0"/>
              <a:t>Indenting allows you to see the “inside-out”, “bottom-up” possibilities more easily and is something that is widely used in computer programming languages as a way to organise the code.</a:t>
            </a:r>
            <a:br>
              <a:rPr lang="en-CA" baseline="0" dirty="0"/>
            </a:br>
            <a:endParaRPr dirty="0"/>
          </a:p>
        </p:txBody>
      </p:sp>
      <p:sp>
        <p:nvSpPr>
          <p:cNvPr id="267" name="Shape 267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40" cy="464820"/>
          </a:xfrm>
          <a:prstGeom prst="rect">
            <a:avLst/>
          </a:prstGeom>
        </p:spPr>
        <p:txBody>
          <a:bodyPr lIns="93162" tIns="46568" rIns="93162" bIns="46568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"/>
              <a:pPr>
                <a:buClr>
                  <a:srgbClr val="000000"/>
                </a:buClr>
                <a:buSzPct val="25000"/>
              </a:pPr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4549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en-CA" dirty="0"/>
              <a:t>Now</a:t>
            </a:r>
            <a:r>
              <a:rPr lang="en-CA" baseline="0" dirty="0"/>
              <a:t> that you’ve worked through it and solved it, here’s o</a:t>
            </a:r>
            <a:r>
              <a:rPr lang="en-CA" dirty="0"/>
              <a:t>ne final way of looking at it.</a:t>
            </a:r>
            <a:br>
              <a:rPr lang="en-CA" dirty="0"/>
            </a:br>
            <a:r>
              <a:rPr lang="en-CA" dirty="0"/>
              <a:t>L</a:t>
            </a:r>
            <a:r>
              <a:rPr lang="en-CA" baseline="0" dirty="0"/>
              <a:t>et’s change the formatting slightly…</a:t>
            </a:r>
            <a:br>
              <a:rPr lang="en-CA" baseline="0" dirty="0"/>
            </a:br>
            <a:r>
              <a:rPr lang="en-CA" baseline="0" dirty="0"/>
              <a:t/>
            </a:r>
            <a:br>
              <a:rPr lang="en-CA" baseline="0" dirty="0"/>
            </a:br>
            <a:r>
              <a:rPr lang="en-CA" baseline="0" dirty="0"/>
              <a:t>Adding parentheses is a concise way of decomposing the problem, each set indicates a new line (and an indentation)…</a:t>
            </a:r>
            <a:br>
              <a:rPr lang="en-CA" baseline="0" dirty="0"/>
            </a:br>
            <a:r>
              <a:rPr lang="en-CA" baseline="0" dirty="0"/>
              <a:t>How is this useful?  (go to next slide)</a:t>
            </a:r>
            <a:br>
              <a:rPr lang="en-CA" baseline="0" dirty="0"/>
            </a:br>
            <a:endParaRPr dirty="0"/>
          </a:p>
        </p:txBody>
      </p:sp>
      <p:sp>
        <p:nvSpPr>
          <p:cNvPr id="267" name="Shape 267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40" cy="464820"/>
          </a:xfrm>
          <a:prstGeom prst="rect">
            <a:avLst/>
          </a:prstGeom>
        </p:spPr>
        <p:txBody>
          <a:bodyPr lIns="93162" tIns="46568" rIns="93162" bIns="46568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"/>
              <a:pPr>
                <a:buClr>
                  <a:srgbClr val="000000"/>
                </a:buClr>
                <a:buSzPct val="25000"/>
              </a:pPr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1223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pPr defTabSz="465887">
              <a:defRPr/>
            </a:pPr>
            <a:r>
              <a:rPr lang="en-CA" u="sng" dirty="0"/>
              <a:t>(Computational thinking</a:t>
            </a:r>
            <a:r>
              <a:rPr lang="en-CA" u="sng" baseline="0" dirty="0"/>
              <a:t> c</a:t>
            </a:r>
            <a:r>
              <a:rPr lang="en-CA" u="sng" dirty="0"/>
              <a:t>hallenge: recap)</a:t>
            </a:r>
            <a:r>
              <a:rPr lang="en-CA" dirty="0"/>
              <a:t/>
            </a:r>
            <a:br>
              <a:rPr lang="en-CA" dirty="0"/>
            </a:br>
            <a:r>
              <a:rPr lang="en-CA" dirty="0"/>
              <a:t/>
            </a:r>
            <a:br>
              <a:rPr lang="en-CA" dirty="0"/>
            </a:br>
            <a:r>
              <a:rPr lang="en-CA" dirty="0"/>
              <a:t>Let’s recap:</a:t>
            </a:r>
            <a:r>
              <a:rPr lang="en-CA" baseline="0" dirty="0"/>
              <a:t> </a:t>
            </a:r>
            <a:r>
              <a:rPr lang="en-CA" dirty="0"/>
              <a:t>Is this a</a:t>
            </a:r>
            <a:r>
              <a:rPr lang="en-CA" baseline="0" dirty="0"/>
              <a:t> simple </a:t>
            </a:r>
            <a:r>
              <a:rPr lang="en-CA" dirty="0"/>
              <a:t>problem</a:t>
            </a:r>
            <a:r>
              <a:rPr lang="en-CA" baseline="0" dirty="0"/>
              <a:t> to solve now?</a:t>
            </a:r>
            <a:br>
              <a:rPr lang="en-CA" baseline="0" dirty="0"/>
            </a:br>
            <a:r>
              <a:rPr lang="en-CA" baseline="0" dirty="0"/>
              <a:t>Note I asked whether it was simple, not whether it was easy…</a:t>
            </a:r>
            <a:br>
              <a:rPr lang="en-CA" baseline="0" dirty="0"/>
            </a:br>
            <a:r>
              <a:rPr lang="en-CA" baseline="0" dirty="0"/>
              <a:t/>
            </a:r>
            <a:br>
              <a:rPr lang="en-CA" baseline="0" dirty="0"/>
            </a:br>
            <a:r>
              <a:rPr lang="en-CA" baseline="0" dirty="0"/>
              <a:t>You have worked through it and learned how to do it: it may not be easy but it has become simple.</a:t>
            </a:r>
            <a:endParaRPr lang="en-CA" dirty="0"/>
          </a:p>
          <a:p>
            <a:r>
              <a:rPr lang="en-CA" baseline="0" dirty="0"/>
              <a:t/>
            </a:r>
            <a:br>
              <a:rPr lang="en-CA" baseline="0" dirty="0"/>
            </a:br>
            <a:r>
              <a:rPr lang="en-CA" dirty="0"/>
              <a:t>Now when you are given a similar</a:t>
            </a:r>
            <a:r>
              <a:rPr lang="en-CA" baseline="0" dirty="0"/>
              <a:t> problem, you have various strategies to solve it…</a:t>
            </a:r>
            <a:br>
              <a:rPr lang="en-CA" baseline="0" dirty="0"/>
            </a:br>
            <a:r>
              <a:rPr lang="en-CA" baseline="0" dirty="0"/>
              <a:t>Write it out again on different lines or….put in the parentheses and remember that they represent new lines.</a:t>
            </a:r>
            <a:br>
              <a:rPr lang="en-CA" baseline="0" dirty="0"/>
            </a:br>
            <a:r>
              <a:rPr lang="en-CA" baseline="0" dirty="0"/>
              <a:t>So now, you can go home and figure out the problem with parentheses - that’s right practice will always help consolidate learning!</a:t>
            </a:r>
            <a:r>
              <a:rPr lang="en-CA" dirty="0"/>
              <a:t/>
            </a:r>
            <a:br>
              <a:rPr lang="en-CA" dirty="0"/>
            </a:br>
            <a:r>
              <a:rPr lang="en-CA" dirty="0"/>
              <a:t/>
            </a:r>
            <a:br>
              <a:rPr lang="en-CA" dirty="0"/>
            </a:br>
            <a:r>
              <a:rPr lang="en-CA" dirty="0"/>
              <a:t>What have</a:t>
            </a:r>
            <a:r>
              <a:rPr lang="en-CA" baseline="0" dirty="0"/>
              <a:t> you gained from working on this complex problem? </a:t>
            </a:r>
            <a:br>
              <a:rPr lang="en-CA" baseline="0" dirty="0"/>
            </a:br>
            <a:r>
              <a:rPr lang="en-CA" baseline="0" dirty="0"/>
              <a:t>We have improved our skills in decomposition, logic and pattern recognition and learned a new algorithm to solve the problem the next time a similar problem is encountered…</a:t>
            </a:r>
            <a:br>
              <a:rPr lang="en-CA" baseline="0" dirty="0"/>
            </a:br>
            <a:r>
              <a:rPr lang="en-CA" baseline="0" dirty="0"/>
              <a:t>Yes, all with one small and complex challenge and a little help! </a:t>
            </a:r>
            <a:br>
              <a:rPr lang="en-CA" baseline="0" dirty="0"/>
            </a:br>
            <a:r>
              <a:rPr lang="en-CA" baseline="0" dirty="0"/>
              <a:t/>
            </a:r>
            <a:br>
              <a:rPr lang="en-CA" baseline="0" dirty="0"/>
            </a:br>
            <a:endParaRPr dirty="0"/>
          </a:p>
        </p:txBody>
      </p:sp>
      <p:sp>
        <p:nvSpPr>
          <p:cNvPr id="267" name="Shape 267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40" cy="464820"/>
          </a:xfrm>
          <a:prstGeom prst="rect">
            <a:avLst/>
          </a:prstGeom>
        </p:spPr>
        <p:txBody>
          <a:bodyPr lIns="93162" tIns="46568" rIns="93162" bIns="46568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"/>
              <a:pPr>
                <a:buClr>
                  <a:srgbClr val="000000"/>
                </a:buClr>
                <a:buSzPct val="25000"/>
              </a:pPr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4344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t" anchorCtr="0">
            <a:noAutofit/>
          </a:bodyPr>
          <a:lstStyle/>
          <a:p>
            <a:pPr>
              <a:buClr>
                <a:schemeClr val="accent3"/>
              </a:buClr>
              <a:buSzPct val="25000"/>
            </a:pPr>
            <a:r>
              <a:rPr lang="en-US" sz="1600" b="0" u="none" baseline="0" dirty="0"/>
              <a:t>Adults (and especially teachers) employ these practices all the time!</a:t>
            </a:r>
            <a:br>
              <a:rPr lang="en-US" sz="1600" b="0" u="none" baseline="0" dirty="0"/>
            </a:br>
            <a:r>
              <a:rPr lang="en-US" sz="1600" b="0" u="none" baseline="0" dirty="0"/>
              <a:t>What are examples of these practices in day-to-day life?</a:t>
            </a:r>
            <a:br>
              <a:rPr lang="en-US" sz="1600" b="0" u="none" baseline="0" dirty="0"/>
            </a:br>
            <a:endParaRPr lang="en-US" sz="1600" b="0" u="none" baseline="0" dirty="0"/>
          </a:p>
          <a:p>
            <a:pPr>
              <a:buClr>
                <a:schemeClr val="accent3"/>
              </a:buClr>
              <a:buSzPct val="25000"/>
            </a:pPr>
            <a:r>
              <a:rPr lang="en-US" sz="1600" b="0" i="1" u="sng" baseline="0" dirty="0"/>
              <a:t>Experimenting: </a:t>
            </a:r>
            <a:r>
              <a:rPr lang="en-US" sz="1600" b="0" u="sng" baseline="0" dirty="0"/>
              <a:t/>
            </a:r>
            <a:br>
              <a:rPr lang="en-US" sz="1600" b="0" u="sng" baseline="0" dirty="0"/>
            </a:br>
            <a:r>
              <a:rPr lang="en-US" sz="1600" b="0" u="none" baseline="0" dirty="0"/>
              <a:t>Cooking/Baking: improving a recipe, trying different combinations…</a:t>
            </a:r>
            <a:br>
              <a:rPr lang="en-US" sz="1600" b="0" u="none" baseline="0" dirty="0"/>
            </a:br>
            <a:endParaRPr lang="en-US" sz="1600" b="0" u="none" baseline="0" dirty="0"/>
          </a:p>
          <a:p>
            <a:pPr>
              <a:buClr>
                <a:schemeClr val="accent3"/>
              </a:buClr>
              <a:buSzPct val="25000"/>
            </a:pPr>
            <a:r>
              <a:rPr lang="en-US" sz="1600" b="0" i="1" u="sng" baseline="0" dirty="0"/>
              <a:t>Collaboration: </a:t>
            </a:r>
            <a:br>
              <a:rPr lang="en-US" sz="1600" b="0" i="1" u="sng" baseline="0" dirty="0"/>
            </a:br>
            <a:r>
              <a:rPr lang="en-US" sz="1600" b="0" u="none" baseline="0" dirty="0"/>
              <a:t>For most things in life, you collaborate with others. </a:t>
            </a:r>
            <a:br>
              <a:rPr lang="en-US" sz="1600" b="0" u="none" baseline="0" dirty="0"/>
            </a:br>
            <a:r>
              <a:rPr lang="en-US" sz="1600" b="0" u="none" baseline="0" dirty="0"/>
              <a:t>For example in this workshop: (to the participants) You are being quiet, listening and participating. As the instructor, I am standing, speaking clearly and answering your questions.</a:t>
            </a:r>
          </a:p>
          <a:p>
            <a:pPr>
              <a:buClr>
                <a:schemeClr val="accent3"/>
              </a:buClr>
              <a:buSzPct val="25000"/>
            </a:pPr>
            <a:r>
              <a:rPr lang="en-US" sz="1600" b="0" u="none" dirty="0"/>
              <a:t/>
            </a:r>
            <a:br>
              <a:rPr lang="en-US" sz="1600" b="0" u="none" dirty="0"/>
            </a:br>
            <a:r>
              <a:rPr lang="en-US" sz="1600" b="0" i="1" u="sng" dirty="0"/>
              <a:t>Planning:</a:t>
            </a:r>
          </a:p>
          <a:p>
            <a:pPr>
              <a:buClr>
                <a:schemeClr val="accent3"/>
              </a:buClr>
              <a:buSzPct val="25000"/>
            </a:pPr>
            <a:r>
              <a:rPr lang="en-US" sz="1600" b="0" i="0" u="none" dirty="0"/>
              <a:t>We</a:t>
            </a:r>
            <a:r>
              <a:rPr lang="en-US" sz="1600" b="0" i="0" u="none" baseline="0" dirty="0"/>
              <a:t> usually plan things out when tasks are complex or unfamiliar. </a:t>
            </a:r>
            <a:br>
              <a:rPr lang="en-US" sz="1600" b="0" i="0" u="none" baseline="0" dirty="0"/>
            </a:br>
            <a:r>
              <a:rPr lang="en-US" sz="1600" b="0" i="0" u="none" baseline="0" dirty="0"/>
              <a:t>Ex.: For instance, how did you get here today? (for workshops that are not being held in the school)</a:t>
            </a:r>
            <a:br>
              <a:rPr lang="en-US" sz="1600" b="0" i="0" u="none" baseline="0" dirty="0"/>
            </a:br>
            <a:r>
              <a:rPr lang="en-US" sz="1600" b="0" i="0" u="none" baseline="0" dirty="0"/>
              <a:t>It is important to have a clear idea of what you are trying to accomplish.</a:t>
            </a:r>
            <a:br>
              <a:rPr lang="en-US" sz="1600" b="0" i="0" u="none" baseline="0" dirty="0"/>
            </a:br>
            <a:endParaRPr lang="en-US" sz="1600" b="0" i="0" u="none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Tx/>
              <a:buNone/>
              <a:tabLst/>
              <a:defRPr/>
            </a:pPr>
            <a:r>
              <a:rPr lang="en-US" sz="1600" b="0" i="1" u="sng" baseline="0" dirty="0"/>
              <a:t>Debugging: </a:t>
            </a:r>
            <a:r>
              <a:rPr lang="en-US" sz="1600" b="0" u="none" baseline="0" dirty="0"/>
              <a:t/>
            </a:r>
            <a:br>
              <a:rPr lang="en-US" sz="1600" b="0" u="none" baseline="0" dirty="0"/>
            </a:br>
            <a:r>
              <a:rPr lang="en-US" sz="1600" b="0" u="none" baseline="0" dirty="0"/>
              <a:t>We all do this without thinking, it’s known as auto-correction (we see that we’ve made a mistake, we correct it and keep on going). </a:t>
            </a:r>
            <a:br>
              <a:rPr lang="en-US" sz="1600" b="0" u="none" baseline="0" dirty="0"/>
            </a:br>
            <a:r>
              <a:rPr lang="en-US" sz="1600" b="0" u="none" baseline="0" dirty="0"/>
              <a:t>Say when you’re parking your car, and you need to “re-adjust” or you buttoned your shirt and missed a button.</a:t>
            </a:r>
            <a:br>
              <a:rPr lang="en-US" sz="1600" b="0" u="none" baseline="0" dirty="0"/>
            </a:br>
            <a:endParaRPr lang="en-US" sz="1600" b="0" u="none" baseline="0" dirty="0"/>
          </a:p>
          <a:p>
            <a:pPr>
              <a:buClr>
                <a:schemeClr val="accent3"/>
              </a:buClr>
              <a:buSzPct val="25000"/>
            </a:pPr>
            <a:endParaRPr lang="en-US" sz="1600" u="sng" dirty="0"/>
          </a:p>
          <a:p>
            <a:pPr marL="220104" indent="-220104">
              <a:lnSpc>
                <a:spcPct val="125000"/>
              </a:lnSpc>
              <a:buClr>
                <a:srgbClr val="000000"/>
              </a:buClr>
              <a:buSzPct val="25000"/>
            </a:pPr>
            <a:endParaRPr sz="1600" dirty="0">
              <a:solidFill>
                <a:srgbClr val="000000"/>
              </a:solidFill>
            </a:endParaRPr>
          </a:p>
        </p:txBody>
      </p:sp>
      <p:sp>
        <p:nvSpPr>
          <p:cNvPr id="305" name="Shape 305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19</a:t>
            </a:fld>
            <a:endParaRPr lang="en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8538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en-CA" dirty="0"/>
              <a:t>Empower is</a:t>
            </a:r>
            <a:r>
              <a:rPr lang="en-CA" baseline="0" dirty="0"/>
              <a:t> translated as </a:t>
            </a:r>
            <a:r>
              <a:rPr lang="en-CA" baseline="0" dirty="0" err="1"/>
              <a:t>o</a:t>
            </a:r>
            <a:r>
              <a:rPr lang="en-CA" dirty="0" err="1"/>
              <a:t>utiller</a:t>
            </a:r>
            <a:r>
              <a:rPr lang="en-CA" dirty="0"/>
              <a:t> (</a:t>
            </a:r>
            <a:r>
              <a:rPr lang="en-CA" dirty="0" err="1"/>
              <a:t>Cand</a:t>
            </a:r>
            <a:r>
              <a:rPr lang="en-CA" dirty="0"/>
              <a:t>.</a:t>
            </a:r>
            <a:r>
              <a:rPr lang="en-CA" baseline="0" dirty="0"/>
              <a:t> Fr.) </a:t>
            </a:r>
            <a:r>
              <a:rPr lang="en-CA" dirty="0"/>
              <a:t>when it refers to technology in</a:t>
            </a:r>
            <a:r>
              <a:rPr lang="en-CA" baseline="0" dirty="0"/>
              <a:t> education</a:t>
            </a:r>
            <a:r>
              <a:rPr lang="en-CA" dirty="0"/>
              <a:t>:</a:t>
            </a:r>
            <a:r>
              <a:rPr lang="en-CA" baseline="0" dirty="0"/>
              <a:t> </a:t>
            </a:r>
            <a:br>
              <a:rPr lang="en-CA" baseline="0" dirty="0"/>
            </a:br>
            <a:r>
              <a:rPr lang="en-US" baseline="0" dirty="0"/>
              <a:t>http://</a:t>
            </a:r>
            <a:r>
              <a:rPr lang="en-US" baseline="0" dirty="0" err="1"/>
              <a:t>www.granddictionnaire.com/ficheOqlf.aspx?Id_Fiche</a:t>
            </a:r>
            <a:r>
              <a:rPr lang="en-US" baseline="0" dirty="0"/>
              <a:t>=8349600&amp;MotClef=</a:t>
            </a:r>
            <a:r>
              <a:rPr lang="en-US" baseline="0" dirty="0" err="1"/>
              <a:t>outiller&amp;RechercheDans</a:t>
            </a:r>
            <a:r>
              <a:rPr lang="en-US" baseline="0" dirty="0"/>
              <a:t>=2&amp;Id_TypeRecherche=1&amp;Id_LangueInterro=***&amp;</a:t>
            </a:r>
            <a:r>
              <a:rPr lang="en-US" baseline="0" dirty="0" err="1"/>
              <a:t>Domaine</a:t>
            </a:r>
            <a:r>
              <a:rPr lang="en-US" baseline="0" dirty="0"/>
              <a:t>=</a:t>
            </a:r>
            <a:endParaRPr dirty="0"/>
          </a:p>
        </p:txBody>
      </p:sp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4837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t" anchorCtr="0">
            <a:noAutofit/>
          </a:bodyPr>
          <a:lstStyle/>
          <a:p>
            <a:pPr marL="220104" marR="0" indent="-220104" algn="l" defTabSz="4572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GB" sz="1200" b="0" u="none" dirty="0"/>
              <a:t>Debugging: We all do this without thinking, it’s known as auto-correction (we see that we’ve made a mistake, we correct it and keep on going). Say when you’re parking your car, and you need to “re-adjust” or you buttoned your shirt and missed a button.</a:t>
            </a:r>
            <a:endParaRPr lang="en-US" sz="1200" b="0" u="none" dirty="0"/>
          </a:p>
          <a:p>
            <a:pPr marL="220104" marR="0" indent="-220104" algn="l" defTabSz="4572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endParaRPr lang="en-US" sz="1200" b="0" u="none" dirty="0"/>
          </a:p>
          <a:p>
            <a:pPr marL="220104" marR="0" indent="-220104" algn="l" defTabSz="4572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200" b="0" u="none" dirty="0"/>
              <a:t>Debugging:</a:t>
            </a:r>
            <a:r>
              <a:rPr lang="en-US" sz="1200" b="0" u="none" baseline="0" dirty="0"/>
              <a:t> Answering the question “Does it work the way I want it to?” If the answer is “No”, figure out why then fix it. (incremental &amp; iterative process)</a:t>
            </a:r>
          </a:p>
          <a:p>
            <a:pPr marL="220104" marR="0" indent="-220104" algn="l" defTabSz="4572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200" b="0" u="none" baseline="0" dirty="0"/>
              <a:t>Things rarely (if ever) work just as imagined, it is critical for designers to develop strategies for dealing with - and anticipating – anticipating problems.</a:t>
            </a:r>
          </a:p>
          <a:p>
            <a:pPr marL="220104" marR="0" indent="-220104" algn="l" defTabSz="4572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200" b="0" u="none" baseline="0" dirty="0"/>
              <a:t>Auto correction</a:t>
            </a:r>
            <a:endParaRPr lang="en-US" sz="1200" b="0" u="none" dirty="0"/>
          </a:p>
          <a:p>
            <a:pPr marL="220104" indent="-220104">
              <a:lnSpc>
                <a:spcPct val="125000"/>
              </a:lnSpc>
              <a:buSzPct val="25000"/>
            </a:pPr>
            <a:endParaRPr lang="en-CA" b="1" u="sng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0104" indent="-220104">
              <a:lnSpc>
                <a:spcPct val="125000"/>
              </a:lnSpc>
              <a:buSzPct val="25000"/>
            </a:pPr>
            <a:endParaRPr lang="en-CA" b="1" u="sng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0104" indent="-220104">
              <a:lnSpc>
                <a:spcPct val="125000"/>
              </a:lnSpc>
              <a:buSzPct val="25000"/>
            </a:pPr>
            <a:r>
              <a:rPr lang="en-CA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CA" b="1" u="sng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little trivia:</a:t>
            </a:r>
            <a:endParaRPr lang="en-CA" b="1" u="sng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0104" indent="-220104">
              <a:lnSpc>
                <a:spcPct val="125000"/>
              </a:lnSpc>
              <a:buSzPct val="25000"/>
            </a:pPr>
            <a:endParaRPr lang="en-CA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0104" indent="-220104">
              <a:lnSpc>
                <a:spcPct val="125000"/>
              </a:lnSpc>
              <a:buSzPct val="25000"/>
            </a:pPr>
            <a:r>
              <a:rPr lang="en-CA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 the</a:t>
            </a:r>
            <a:r>
              <a:rPr lang="en-CA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very f</a:t>
            </a:r>
            <a:r>
              <a:rPr lang="en-CA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irst instance</a:t>
            </a:r>
            <a:r>
              <a:rPr lang="en-CA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a computer bug: a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CA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moth found</a:t>
            </a:r>
            <a:r>
              <a:rPr lang="en-CA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the computer - 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Grace Hopper’s blog</a:t>
            </a:r>
          </a:p>
          <a:p>
            <a:pPr marL="220104" indent="-220104">
              <a:lnSpc>
                <a:spcPct val="125000"/>
              </a:lnSpc>
              <a:buSzPct val="25000"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0104" indent="-220104">
              <a:lnSpc>
                <a:spcPct val="125000"/>
              </a:lnSpc>
              <a:buSzPct val="25000"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0104" indent="-220104">
              <a:lnSpc>
                <a:spcPct val="125000"/>
              </a:lnSpc>
              <a:buSzPct val="25000"/>
            </a:pP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Grace Hopper</a:t>
            </a:r>
            <a:r>
              <a:rPr lang="en-CA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</a:t>
            </a:r>
            <a:r>
              <a:rPr lang="en-CA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famous computer scientist,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credited for coining the term “debugging”. </a:t>
            </a:r>
            <a:b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Computer programming, debugging means getting rid of problems in the code. </a:t>
            </a:r>
            <a:b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of Grace Hopper’s computer glitches was actually being caused by a moth in the back of her computer! </a:t>
            </a:r>
            <a:b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Debugging has become a very important programming technique because the more code there is, the more potential</a:t>
            </a:r>
            <a:r>
              <a:rPr lang="en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bugs there are!</a:t>
            </a:r>
          </a:p>
          <a:p>
            <a:pPr marL="220104" indent="-220104">
              <a:lnSpc>
                <a:spcPct val="125000"/>
              </a:lnSpc>
              <a:buSzPct val="25000"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0104" indent="-220104">
              <a:lnSpc>
                <a:spcPct val="125000"/>
              </a:lnSpc>
              <a:buSzPct val="25000"/>
            </a:pPr>
            <a:r>
              <a:rPr lang="en-CA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 programmers</a:t>
            </a:r>
            <a:r>
              <a:rPr lang="en-CA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usually say: </a:t>
            </a:r>
            <a:r>
              <a:rPr lang="en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your program runs perfectly the first time, ask yourself the question “Why did it work?”</a:t>
            </a:r>
          </a:p>
        </p:txBody>
      </p:sp>
      <p:sp>
        <p:nvSpPr>
          <p:cNvPr id="305" name="Shape 305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20</a:t>
            </a:fld>
            <a:endParaRPr lang="en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6926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t" anchorCtr="0">
            <a:noAutofit/>
          </a:bodyPr>
          <a:lstStyle/>
          <a:p>
            <a:pPr marL="220104" indent="-220104">
              <a:lnSpc>
                <a:spcPct val="125000"/>
              </a:lnSpc>
              <a:buClr>
                <a:srgbClr val="000000"/>
              </a:buClr>
              <a:buSzPct val="25000"/>
            </a:pPr>
            <a:endParaRPr sz="1600" dirty="0">
              <a:solidFill>
                <a:srgbClr val="000000"/>
              </a:solidFill>
            </a:endParaRPr>
          </a:p>
        </p:txBody>
      </p:sp>
      <p:sp>
        <p:nvSpPr>
          <p:cNvPr id="305" name="Shape 305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21</a:t>
            </a:fld>
            <a:endParaRPr lang="en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8538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t" anchorCtr="0">
            <a:noAutofit/>
          </a:bodyPr>
          <a:lstStyle/>
          <a:p>
            <a:pPr marL="220104" indent="-220104">
              <a:lnSpc>
                <a:spcPct val="125000"/>
              </a:lnSpc>
              <a:buClr>
                <a:srgbClr val="000000"/>
              </a:buClr>
              <a:buSzPct val="25000"/>
            </a:pPr>
            <a:endParaRPr sz="1600" dirty="0">
              <a:solidFill>
                <a:srgbClr val="000000"/>
              </a:solidFill>
            </a:endParaRPr>
          </a:p>
        </p:txBody>
      </p:sp>
      <p:sp>
        <p:nvSpPr>
          <p:cNvPr id="305" name="Shape 305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22</a:t>
            </a:fld>
            <a:endParaRPr lang="en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85387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en-CA" sz="1200" b="0" i="0" dirty="0" smtClean="0">
                <a:latin typeface="Calibri"/>
                <a:cs typeface="Calibri"/>
              </a:rPr>
              <a:t>52 </a:t>
            </a:r>
            <a:endParaRPr lang="en" sz="1200" b="0" i="0" dirty="0">
              <a:latin typeface="Calibri"/>
              <a:cs typeface="Calibri"/>
            </a:endParaRPr>
          </a:p>
        </p:txBody>
      </p:sp>
      <p:sp>
        <p:nvSpPr>
          <p:cNvPr id="274" name="Shape 274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40" cy="464820"/>
          </a:xfrm>
          <a:prstGeom prst="rect">
            <a:avLst/>
          </a:prstGeom>
        </p:spPr>
        <p:txBody>
          <a:bodyPr lIns="93162" tIns="46568" rIns="93162" bIns="46568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"/>
              <a:pPr>
                <a:buClr>
                  <a:srgbClr val="000000"/>
                </a:buClr>
                <a:buSzPct val="25000"/>
              </a:pPr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6085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t" anchorCtr="0">
            <a:noAutofit/>
          </a:bodyPr>
          <a:lstStyle/>
          <a:p>
            <a:pPr marL="220104" indent="-220104">
              <a:lnSpc>
                <a:spcPct val="125000"/>
              </a:lnSpc>
              <a:buClr>
                <a:srgbClr val="000000"/>
              </a:buClr>
              <a:buSzPct val="25000"/>
            </a:pPr>
            <a:endParaRPr sz="1600" dirty="0">
              <a:solidFill>
                <a:srgbClr val="000000"/>
              </a:solidFill>
            </a:endParaRPr>
          </a:p>
        </p:txBody>
      </p:sp>
      <p:sp>
        <p:nvSpPr>
          <p:cNvPr id="305" name="Shape 305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24</a:t>
            </a:fld>
            <a:endParaRPr lang="en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85387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37FC5-BB31-BB44-831D-5D98E4E2AE6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829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37FC5-BB31-BB44-831D-5D98E4E2AE6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178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b" anchorCtr="0">
            <a:noAutofit/>
          </a:bodyPr>
          <a:lstStyle/>
          <a:p>
            <a:pPr algn="r">
              <a:buClr>
                <a:srgbClr val="000000"/>
              </a:buClr>
              <a:buSzPct val="25000"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000000"/>
                </a:buClr>
                <a:buSzPct val="25000"/>
              </a:pPr>
              <a:t>27</a:t>
            </a:fld>
            <a:endParaRPr lang="en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62078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b" anchorCtr="0">
            <a:noAutofit/>
          </a:bodyPr>
          <a:lstStyle/>
          <a:p>
            <a:pPr algn="r">
              <a:buClr>
                <a:srgbClr val="000000"/>
              </a:buClr>
              <a:buSzPct val="25000"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000000"/>
                </a:buClr>
                <a:buSzPct val="25000"/>
              </a:pPr>
              <a:t>28</a:t>
            </a:fld>
            <a:endParaRPr lang="en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6207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endParaRPr dirty="0"/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b" anchorCtr="0">
            <a:noAutofit/>
          </a:bodyPr>
          <a:lstStyle/>
          <a:p>
            <a:pPr algn="r">
              <a:buClr>
                <a:srgbClr val="000000"/>
              </a:buClr>
              <a:buSzPct val="25000"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000000"/>
                </a:buClr>
                <a:buSzPct val="25000"/>
              </a:pPr>
              <a:t>29</a:t>
            </a:fld>
            <a:endParaRPr lang="en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6207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t" anchorCtr="0">
            <a:noAutofit/>
          </a:bodyPr>
          <a:lstStyle/>
          <a:p>
            <a:pPr>
              <a:buClr>
                <a:schemeClr val="accent3"/>
              </a:buClr>
              <a:buSzPct val="25000"/>
            </a:pPr>
            <a:r>
              <a:rPr lang="en-US" i="0" u="none" baseline="0" dirty="0" smtClean="0"/>
              <a:t/>
            </a:r>
            <a:br>
              <a:rPr lang="en-US" i="0" u="none" baseline="0" dirty="0" smtClean="0"/>
            </a:br>
            <a:endParaRPr lang="en-US" i="0" u="none" dirty="0"/>
          </a:p>
        </p:txBody>
      </p:sp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</a:t>
            </a:fld>
            <a:endParaRPr lang="en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7992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t" anchorCtr="0">
            <a:noAutofit/>
          </a:bodyPr>
          <a:lstStyle/>
          <a:p>
            <a:pPr>
              <a:buClr>
                <a:schemeClr val="accent3"/>
              </a:buClr>
              <a:buSzPct val="25000"/>
            </a:pPr>
            <a:r>
              <a:rPr lang="en-US" sz="1600" b="0" u="none" baseline="0" dirty="0"/>
              <a:t>Adults (and especially teachers) employ these practices all the time!</a:t>
            </a:r>
            <a:br>
              <a:rPr lang="en-US" sz="1600" b="0" u="none" baseline="0" dirty="0"/>
            </a:br>
            <a:r>
              <a:rPr lang="en-US" sz="1600" b="0" u="none" baseline="0" dirty="0"/>
              <a:t>What are examples of these practices in day-to-day life?</a:t>
            </a:r>
            <a:br>
              <a:rPr lang="en-US" sz="1600" b="0" u="none" baseline="0" dirty="0"/>
            </a:br>
            <a:endParaRPr lang="en-US" sz="1600" b="0" u="none" baseline="0" dirty="0"/>
          </a:p>
          <a:p>
            <a:pPr>
              <a:buClr>
                <a:schemeClr val="accent3"/>
              </a:buClr>
              <a:buSzPct val="25000"/>
            </a:pPr>
            <a:r>
              <a:rPr lang="en-US" sz="1600" b="0" i="1" u="sng" baseline="0" dirty="0"/>
              <a:t>Experimenting: </a:t>
            </a:r>
            <a:r>
              <a:rPr lang="en-US" sz="1600" b="0" u="sng" baseline="0" dirty="0"/>
              <a:t/>
            </a:r>
            <a:br>
              <a:rPr lang="en-US" sz="1600" b="0" u="sng" baseline="0" dirty="0"/>
            </a:br>
            <a:r>
              <a:rPr lang="en-US" sz="1600" b="0" u="none" baseline="0" dirty="0"/>
              <a:t>Cooking/Baking: improving a recipe, trying different combinations…</a:t>
            </a:r>
            <a:br>
              <a:rPr lang="en-US" sz="1600" b="0" u="none" baseline="0" dirty="0"/>
            </a:br>
            <a:endParaRPr lang="en-US" sz="1600" b="0" u="none" baseline="0" dirty="0"/>
          </a:p>
          <a:p>
            <a:pPr>
              <a:buClr>
                <a:schemeClr val="accent3"/>
              </a:buClr>
              <a:buSzPct val="25000"/>
            </a:pPr>
            <a:r>
              <a:rPr lang="en-US" sz="1600" b="0" i="1" u="sng" baseline="0" dirty="0"/>
              <a:t>Collaboration: </a:t>
            </a:r>
            <a:br>
              <a:rPr lang="en-US" sz="1600" b="0" i="1" u="sng" baseline="0" dirty="0"/>
            </a:br>
            <a:r>
              <a:rPr lang="en-US" sz="1600" b="0" u="none" baseline="0" dirty="0"/>
              <a:t>For most things in life, you collaborate with others. </a:t>
            </a:r>
            <a:br>
              <a:rPr lang="en-US" sz="1600" b="0" u="none" baseline="0" dirty="0"/>
            </a:br>
            <a:r>
              <a:rPr lang="en-US" sz="1600" b="0" u="none" baseline="0" dirty="0"/>
              <a:t>For example in this workshop: (to the participants) You are being quiet, listening and participating. As the instructor, I am standing, speaking clearly and answering your questions.</a:t>
            </a:r>
          </a:p>
          <a:p>
            <a:pPr>
              <a:buClr>
                <a:schemeClr val="accent3"/>
              </a:buClr>
              <a:buSzPct val="25000"/>
            </a:pPr>
            <a:r>
              <a:rPr lang="en-US" sz="1600" b="0" u="none" dirty="0"/>
              <a:t/>
            </a:r>
            <a:br>
              <a:rPr lang="en-US" sz="1600" b="0" u="none" dirty="0"/>
            </a:br>
            <a:r>
              <a:rPr lang="en-US" sz="1600" b="0" i="1" u="sng" dirty="0"/>
              <a:t>Planning:</a:t>
            </a:r>
          </a:p>
          <a:p>
            <a:pPr>
              <a:buClr>
                <a:schemeClr val="accent3"/>
              </a:buClr>
              <a:buSzPct val="25000"/>
            </a:pPr>
            <a:r>
              <a:rPr lang="en-US" sz="1600" b="0" i="0" u="none" dirty="0"/>
              <a:t>We</a:t>
            </a:r>
            <a:r>
              <a:rPr lang="en-US" sz="1600" b="0" i="0" u="none" baseline="0" dirty="0"/>
              <a:t> usually plan things out when tasks are complex or unfamiliar. </a:t>
            </a:r>
            <a:br>
              <a:rPr lang="en-US" sz="1600" b="0" i="0" u="none" baseline="0" dirty="0"/>
            </a:br>
            <a:r>
              <a:rPr lang="en-US" sz="1600" b="0" i="0" u="none" baseline="0" dirty="0"/>
              <a:t>Ex.: For instance, how did you get here today? (for workshops that are not being held in the school)</a:t>
            </a:r>
            <a:br>
              <a:rPr lang="en-US" sz="1600" b="0" i="0" u="none" baseline="0" dirty="0"/>
            </a:br>
            <a:r>
              <a:rPr lang="en-US" sz="1600" b="0" i="0" u="none" baseline="0" dirty="0"/>
              <a:t>It is important to have a clear idea of what you are trying to accomplish.</a:t>
            </a:r>
            <a:br>
              <a:rPr lang="en-US" sz="1600" b="0" i="0" u="none" baseline="0" dirty="0"/>
            </a:br>
            <a:endParaRPr lang="en-US" sz="1600" b="0" i="0" u="none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Tx/>
              <a:buNone/>
              <a:tabLst/>
              <a:defRPr/>
            </a:pPr>
            <a:r>
              <a:rPr lang="en-US" sz="1600" b="0" i="1" u="sng" baseline="0" dirty="0"/>
              <a:t>Debugging: </a:t>
            </a:r>
            <a:r>
              <a:rPr lang="en-US" sz="1600" b="0" u="none" baseline="0" dirty="0"/>
              <a:t/>
            </a:r>
            <a:br>
              <a:rPr lang="en-US" sz="1600" b="0" u="none" baseline="0" dirty="0"/>
            </a:br>
            <a:r>
              <a:rPr lang="en-US" sz="1600" b="0" u="none" baseline="0" dirty="0"/>
              <a:t>We all do this without thinking, it’s known as auto-correction (we see that we’ve made a mistake, we correct it and keep on going). </a:t>
            </a:r>
            <a:br>
              <a:rPr lang="en-US" sz="1600" b="0" u="none" baseline="0" dirty="0"/>
            </a:br>
            <a:r>
              <a:rPr lang="en-US" sz="1600" b="0" u="none" baseline="0" dirty="0"/>
              <a:t>Say when you’re parking your car, and you need to “re-adjust” or you buttoned your shirt and missed a button.</a:t>
            </a:r>
            <a:br>
              <a:rPr lang="en-US" sz="1600" b="0" u="none" baseline="0" dirty="0"/>
            </a:br>
            <a:endParaRPr lang="en-US" sz="1600" b="0" u="none" baseline="0" dirty="0"/>
          </a:p>
          <a:p>
            <a:pPr>
              <a:buClr>
                <a:schemeClr val="accent3"/>
              </a:buClr>
              <a:buSzPct val="25000"/>
            </a:pPr>
            <a:endParaRPr lang="en-US" sz="1600" u="sng" dirty="0"/>
          </a:p>
          <a:p>
            <a:pPr marL="220104" indent="-220104">
              <a:lnSpc>
                <a:spcPct val="125000"/>
              </a:lnSpc>
              <a:buClr>
                <a:srgbClr val="000000"/>
              </a:buClr>
              <a:buSzPct val="25000"/>
            </a:pPr>
            <a:endParaRPr sz="1600" dirty="0">
              <a:solidFill>
                <a:srgbClr val="000000"/>
              </a:solidFill>
            </a:endParaRPr>
          </a:p>
        </p:txBody>
      </p:sp>
      <p:sp>
        <p:nvSpPr>
          <p:cNvPr id="305" name="Shape 305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8538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http://www.computerhistory.org/revolution/birth-of-the-computer/4/78: ENIAC</a:t>
            </a:r>
          </a:p>
          <a:p>
            <a:r>
              <a:rPr lang="en-US" dirty="0" smtClean="0"/>
              <a:t>Background:</a:t>
            </a:r>
            <a:r>
              <a:rPr lang="en-US" baseline="0" dirty="0" smtClean="0"/>
              <a:t> ENIAC – Replacing a bad tube meant checking among the computer’s 19 000 possibilities.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en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t" anchorCtr="0">
            <a:noAutofit/>
          </a:bodyPr>
          <a:lstStyle/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 to the audience: Name types of codes other than computer programming?</a:t>
            </a:r>
            <a:br>
              <a:rPr lang="en-US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12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answers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US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of conduct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US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of ethics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US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Dress code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US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Morse code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US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Emoticons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US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Facial expressions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US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Languages (spoken, written, sign)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US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Colour</a:t>
            </a:r>
            <a:r>
              <a:rPr lang="en-US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codes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endParaRPr lang="en-US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25000"/>
              </a:lnSpc>
              <a:spcBef>
                <a:spcPts val="0"/>
              </a:spcBef>
              <a:buClr>
                <a:schemeClr val="accent3"/>
              </a:buClr>
              <a:buSzPct val="91666"/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word code means many things to many people.  Secret codes, codes of conduct, codes that organize information, like </a:t>
            </a:r>
            <a:r>
              <a:rPr lang="en-US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colour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coding, or codes that tell us what to do in a crisis. Humans seem to be built to code and de-code. If you’ve learned to read, learned basic math, learned a recipe, you’ve already developed some coding skills that you can transfer to the project of learning computer code. </a:t>
            </a:r>
          </a:p>
          <a:p>
            <a:pPr lvl="0" rtl="0">
              <a:lnSpc>
                <a:spcPct val="125000"/>
              </a:lnSpc>
              <a:spcBef>
                <a:spcPts val="0"/>
              </a:spcBef>
              <a:buClr>
                <a:schemeClr val="accent3"/>
              </a:buClr>
              <a:buSzPct val="78571"/>
              <a:buFont typeface="Arial"/>
              <a:buNone/>
            </a:pPr>
            <a:endParaRPr lang="en-US" sz="1400" dirty="0" smtClean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endParaRPr lang="en-US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So, you already know how to code, you are simply learning one more way to do it. 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endParaRPr lang="en-US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chemeClr val="accent3"/>
              </a:buClr>
              <a:buSzPct val="25000"/>
            </a:pPr>
            <a:endParaRPr lang="en" i="1" dirty="0"/>
          </a:p>
        </p:txBody>
      </p:sp>
      <p:sp>
        <p:nvSpPr>
          <p:cNvPr id="312" name="Shape 312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6991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t" anchorCtr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Comment</a:t>
            </a:r>
            <a:r>
              <a:rPr lang="en-US" sz="12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on </a:t>
            </a:r>
            <a:r>
              <a:rPr lang="en-US" sz="1200" b="0" strike="noStrike" spc="-1" baseline="0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donne</a:t>
            </a:r>
            <a:r>
              <a:rPr lang="en-US" sz="12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des instructions </a:t>
            </a:r>
            <a:r>
              <a:rPr lang="en-US" sz="1200" b="0" strike="noStrike" spc="-1" baseline="0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à</a:t>
            </a:r>
            <a:r>
              <a:rPr lang="en-US" sz="12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1200" b="0" strike="noStrike" spc="-1" baseline="0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ordinateur</a:t>
            </a:r>
            <a:r>
              <a:rPr lang="en-US" sz="12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Humans are  built to code and de-code information. </a:t>
            </a: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you’ve learned to read and write, learned basic math, learned a recipe, you’ve already developed some coding skills that you can transfer to the project of learning computer code. </a:t>
            </a: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ALREADY KNOW HOW TO CODE! </a:t>
            </a:r>
          </a:p>
          <a:p>
            <a:pPr marL="216000" indent="-215280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</a:t>
            </a:r>
            <a:r>
              <a:rPr lang="en-US" sz="12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are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just learning one more way to do it. </a:t>
            </a:r>
          </a:p>
          <a:p>
            <a:pPr lvl="0" rtl="0">
              <a:spcBef>
                <a:spcPts val="0"/>
              </a:spcBef>
              <a:buSzPct val="25000"/>
              <a:buNone/>
            </a:pPr>
            <a:endParaRPr sz="1200" b="0" i="0" dirty="0">
              <a:latin typeface="Calibri"/>
              <a:cs typeface="Calibri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en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2166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accent3"/>
              </a:buClr>
              <a:buSzPct val="25000"/>
            </a:pPr>
            <a:r>
              <a:rPr lang="en-US" b="1" u="sng" dirty="0" smtClean="0"/>
              <a:t>Instructor notes</a:t>
            </a:r>
            <a:br>
              <a:rPr lang="en-US" b="1" u="sng" dirty="0" smtClean="0"/>
            </a:br>
            <a:r>
              <a:rPr lang="en-US" b="1" u="sng" dirty="0" smtClean="0"/>
              <a:t/>
            </a:r>
            <a:br>
              <a:rPr lang="en-US" b="1" u="sng" dirty="0" smtClean="0"/>
            </a:br>
            <a:r>
              <a:rPr lang="en-US" i="1" dirty="0" smtClean="0"/>
              <a:t>Introduce this as the big picture. </a:t>
            </a:r>
            <a:br>
              <a:rPr lang="en-US" i="1" dirty="0" smtClean="0"/>
            </a:br>
            <a:r>
              <a:rPr lang="en-US" i="1" dirty="0" smtClean="0"/>
              <a:t>Three</a:t>
            </a:r>
            <a:r>
              <a:rPr lang="en-US" i="1" baseline="0" dirty="0" smtClean="0"/>
              <a:t> key dimensions to Computational Thinking (Brennan &amp; </a:t>
            </a:r>
            <a:r>
              <a:rPr lang="en-US" i="1" baseline="0" dirty="0" err="1" smtClean="0"/>
              <a:t>Resnick</a:t>
            </a:r>
            <a:r>
              <a:rPr lang="en-US" i="1" baseline="0" dirty="0" smtClean="0"/>
              <a:t>, AERA 2012): computational concepts, computational practices, computational perspectives</a:t>
            </a:r>
            <a:r>
              <a:rPr lang="en-US" i="1" dirty="0" smtClean="0"/>
              <a:t/>
            </a:r>
            <a:br>
              <a:rPr lang="en-US" i="1" dirty="0" smtClean="0"/>
            </a:br>
            <a:endParaRPr lang="en-US" i="1" dirty="0" smtClean="0"/>
          </a:p>
          <a:p>
            <a:pPr>
              <a:buClr>
                <a:schemeClr val="accent3"/>
              </a:buClr>
              <a:buSzPct val="25000"/>
            </a:pPr>
            <a:r>
              <a:rPr lang="en-US" b="1" i="1" u="sng" dirty="0" smtClean="0"/>
              <a:t>They</a:t>
            </a:r>
            <a:r>
              <a:rPr lang="en-US" b="1" i="1" u="sng" baseline="0" dirty="0" smtClean="0"/>
              <a:t> are concepts that you already master, whether formally or not (you may be better at some than others…which is true for everyone)</a:t>
            </a:r>
            <a:endParaRPr lang="en-US" b="1" i="1" u="sng" dirty="0" smtClean="0"/>
          </a:p>
          <a:p>
            <a:pPr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US" dirty="0" smtClean="0"/>
              <a:t>Explain it clockwise: Computational concepts put into action are Practices, and</a:t>
            </a:r>
            <a:r>
              <a:rPr lang="en-US" baseline="0" dirty="0" smtClean="0"/>
              <a:t> that leads</a:t>
            </a:r>
            <a:r>
              <a:rPr lang="en-US" dirty="0" smtClean="0"/>
              <a:t> to Perspectives.</a:t>
            </a:r>
          </a:p>
          <a:p>
            <a:pPr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US" dirty="0" smtClean="0"/>
              <a:t>Explain to teachers that even though some of these concepts might seem like</a:t>
            </a:r>
            <a:r>
              <a:rPr lang="en-US" baseline="0" dirty="0" smtClean="0"/>
              <a:t> a giant black-hole</a:t>
            </a:r>
            <a:r>
              <a:rPr lang="en-US" dirty="0" smtClean="0"/>
              <a:t> now, they already use and understand many of them daily as we will see in next set of slides</a:t>
            </a:r>
          </a:p>
          <a:p>
            <a:pPr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US" dirty="0" smtClean="0"/>
              <a:t>End on Perspectives as the reason why we would want to learn and teach computational thinking, </a:t>
            </a:r>
          </a:p>
          <a:p>
            <a:pPr>
              <a:buClr>
                <a:schemeClr val="accent3"/>
              </a:buClr>
              <a:buSzPct val="25000"/>
            </a:pPr>
            <a:endParaRPr lang="en-US" u="sng" dirty="0" smtClean="0"/>
          </a:p>
          <a:p>
            <a:pPr>
              <a:buClr>
                <a:schemeClr val="accent3"/>
              </a:buClr>
              <a:buSzPct val="25000"/>
            </a:pPr>
            <a:r>
              <a:rPr lang="en-US" u="sng" dirty="0" smtClean="0"/>
              <a:t>Concepts</a:t>
            </a:r>
            <a:r>
              <a:rPr lang="en-US" u="none" dirty="0" smtClean="0"/>
              <a:t/>
            </a:r>
            <a:br>
              <a:rPr lang="en-US" u="none" dirty="0" smtClean="0"/>
            </a:br>
            <a:r>
              <a:rPr lang="en-US" i="1" u="none" dirty="0" smtClean="0"/>
              <a:t>Concepts</a:t>
            </a:r>
            <a:r>
              <a:rPr lang="en-US" i="1" u="none" baseline="0" dirty="0" smtClean="0"/>
              <a:t> that designers use as they program; these concepts are common to all programming and transfer to non-programming contexts</a:t>
            </a:r>
            <a:endParaRPr lang="en-US" u="none" dirty="0" smtClean="0"/>
          </a:p>
          <a:p>
            <a:pPr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US" u="none" dirty="0" smtClean="0"/>
              <a:t>Algorithm:</a:t>
            </a:r>
            <a:r>
              <a:rPr lang="en-US" u="none" baseline="0" dirty="0" smtClean="0"/>
              <a:t> a series of step-by-step instructions</a:t>
            </a:r>
            <a:endParaRPr lang="en-US" u="none" dirty="0" smtClean="0"/>
          </a:p>
          <a:p>
            <a:pPr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US" u="none" dirty="0" smtClean="0"/>
              <a:t>Decomposition: breaking</a:t>
            </a:r>
            <a:r>
              <a:rPr lang="en-US" u="none" baseline="0" dirty="0" smtClean="0"/>
              <a:t> down a complex problem into simpler parts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  <a:tabLst/>
              <a:defRPr/>
            </a:pPr>
            <a:r>
              <a:rPr lang="en-US" u="none" baseline="0" dirty="0" smtClean="0"/>
              <a:t>Abstraction: keeping essential characteristics/information (from the </a:t>
            </a:r>
            <a:r>
              <a:rPr lang="en-US" u="none" baseline="0" dirty="0" err="1" smtClean="0"/>
              <a:t>latin</a:t>
            </a:r>
            <a:r>
              <a:rPr lang="en-US" u="none" baseline="0" dirty="0" smtClean="0"/>
              <a:t> abs- “away from” and “trahere” -draw)</a:t>
            </a:r>
            <a:endParaRPr lang="en-US" u="sng" baseline="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  <a:tabLst/>
              <a:defRPr/>
            </a:pPr>
            <a:r>
              <a:rPr lang="en-US" u="none" dirty="0" smtClean="0"/>
              <a:t>Logic: Analyzing</a:t>
            </a:r>
            <a:r>
              <a:rPr lang="en-US" u="none" baseline="0" dirty="0" smtClean="0"/>
              <a:t> and predicting </a:t>
            </a:r>
            <a:endParaRPr lang="en-US" u="none" dirty="0" smtClean="0"/>
          </a:p>
          <a:p>
            <a:pPr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US" u="none" dirty="0" smtClean="0"/>
              <a:t>Pattern</a:t>
            </a:r>
            <a:r>
              <a:rPr lang="en-US" u="none" baseline="0" dirty="0" smtClean="0"/>
              <a:t> Recognition: learning to identify and use similarities in order to: simply, shorten, apply similar solutions</a:t>
            </a:r>
          </a:p>
          <a:p>
            <a:pPr>
              <a:buClr>
                <a:schemeClr val="accent3"/>
              </a:buClr>
              <a:buSzPct val="25000"/>
            </a:pPr>
            <a:endParaRPr lang="en-US" u="sng" dirty="0" smtClean="0"/>
          </a:p>
          <a:p>
            <a:pPr>
              <a:buClr>
                <a:schemeClr val="accent3"/>
              </a:buClr>
              <a:buSzPct val="25000"/>
            </a:pPr>
            <a:r>
              <a:rPr lang="en-US" u="sng" dirty="0" smtClean="0"/>
              <a:t>Practices:</a:t>
            </a:r>
          </a:p>
          <a:p>
            <a:pPr>
              <a:buClr>
                <a:schemeClr val="accent3"/>
              </a:buClr>
              <a:buSzPct val="25000"/>
            </a:pPr>
            <a:r>
              <a:rPr lang="en-US" i="1" u="none" dirty="0" smtClean="0"/>
              <a:t>Practices</a:t>
            </a:r>
            <a:r>
              <a:rPr lang="en-US" i="1" u="none" baseline="0" dirty="0" smtClean="0"/>
              <a:t> designers develop as they program: it is the process of construction and design. Practices focus on the process of thinking and learning, moving beyond the “what” you are learning to the “how” you are learning.</a:t>
            </a:r>
            <a:endParaRPr lang="en-US" i="1" u="none" dirty="0" smtClean="0"/>
          </a:p>
          <a:p>
            <a:pPr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US" b="0" u="none" dirty="0" smtClean="0"/>
              <a:t>Experimenting: trial</a:t>
            </a:r>
            <a:r>
              <a:rPr lang="en-US" b="0" u="none" baseline="0" dirty="0" smtClean="0"/>
              <a:t> and error, testing new things, having an idea and trying to see how to make it work (incremental &amp; iterative process)</a:t>
            </a:r>
            <a:endParaRPr lang="en-US" b="0" u="none" dirty="0" smtClean="0"/>
          </a:p>
          <a:p>
            <a:pPr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US" b="0" u="none" dirty="0" smtClean="0"/>
              <a:t>Debugging:</a:t>
            </a:r>
            <a:r>
              <a:rPr lang="en-US" b="0" u="none" baseline="0" dirty="0" smtClean="0"/>
              <a:t> Answering the question “Does it work the way I want it to?” If the answer is “No”, figure out why then fix it. (incremental &amp; iterative process)</a:t>
            </a:r>
            <a:endParaRPr lang="en-US" b="0" u="none" dirty="0" smtClean="0"/>
          </a:p>
          <a:p>
            <a:pPr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US" b="0" u="none" dirty="0" smtClean="0"/>
              <a:t>Collaboration: </a:t>
            </a:r>
          </a:p>
          <a:p>
            <a:pPr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US" b="0" u="none" dirty="0" smtClean="0"/>
              <a:t>Planning: </a:t>
            </a:r>
            <a:endParaRPr lang="en-US" u="sng" dirty="0" smtClean="0"/>
          </a:p>
          <a:p>
            <a:pPr>
              <a:buClr>
                <a:schemeClr val="accent3"/>
              </a:buClr>
              <a:buSzPct val="25000"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b="0" u="sng" dirty="0" smtClean="0"/>
              <a:t>Perspectives:</a:t>
            </a:r>
          </a:p>
          <a:p>
            <a:pPr>
              <a:buClr>
                <a:schemeClr val="accent3"/>
              </a:buClr>
              <a:buSzPct val="25000"/>
            </a:pPr>
            <a:r>
              <a:rPr lang="en-US" i="1" u="none" baseline="0" dirty="0" smtClean="0"/>
              <a:t>Designers evolve their understanding of the technological world around them, their relationship with others, and of themselves.</a:t>
            </a:r>
            <a:endParaRPr lang="en-US" i="1" u="none" dirty="0" smtClean="0"/>
          </a:p>
          <a:p>
            <a:pPr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US" dirty="0" smtClean="0"/>
              <a:t>Expressing =  computer</a:t>
            </a:r>
            <a:r>
              <a:rPr lang="en-US" baseline="0" dirty="0" smtClean="0"/>
              <a:t> </a:t>
            </a:r>
            <a:r>
              <a:rPr lang="en-US" dirty="0" smtClean="0"/>
              <a:t>programming can be a means of expressing</a:t>
            </a:r>
            <a:r>
              <a:rPr lang="en-US" baseline="0" dirty="0" smtClean="0"/>
              <a:t> oneself because it is a tool, it can be used in many different ways (web pages, art, music, games, etc…) just like a pencil can be used to write a report or draw a picture.</a:t>
            </a:r>
            <a:endParaRPr lang="en-US" dirty="0" smtClean="0"/>
          </a:p>
          <a:p>
            <a:pPr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US" dirty="0" smtClean="0"/>
              <a:t>Understanding = being better able to understand today’s </a:t>
            </a:r>
            <a:r>
              <a:rPr lang="en-US" dirty="0" err="1" smtClean="0"/>
              <a:t>sociotechno</a:t>
            </a:r>
            <a:r>
              <a:rPr lang="en-US" baseline="0" dirty="0" smtClean="0"/>
              <a:t> </a:t>
            </a:r>
            <a:r>
              <a:rPr lang="en-US" dirty="0" smtClean="0"/>
              <a:t>reality</a:t>
            </a:r>
            <a:r>
              <a:rPr lang="en-US" baseline="0" dirty="0" smtClean="0"/>
              <a:t> - being able to recognize and use some of the tools that create this reality </a:t>
            </a:r>
            <a:endParaRPr lang="en-US" dirty="0" smtClean="0"/>
          </a:p>
          <a:p>
            <a:pPr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US" baseline="0" dirty="0" smtClean="0"/>
              <a:t>Connecting = creativity and learning are deeply social practice, facilitate being</a:t>
            </a:r>
            <a:r>
              <a:rPr lang="en-US" dirty="0" smtClean="0"/>
              <a:t> able to reach out to others in a new ways</a:t>
            </a:r>
            <a:r>
              <a:rPr lang="en-US" baseline="0" dirty="0" smtClean="0"/>
              <a:t> (creating with others and creating for others)</a:t>
            </a:r>
            <a:endParaRPr lang="en-US" dirty="0" smtClean="0"/>
          </a:p>
          <a:p>
            <a:pPr>
              <a:buSzPct val="25000"/>
            </a:pPr>
            <a:endParaRPr lang="en-US" dirty="0" smtClean="0"/>
          </a:p>
          <a:p>
            <a:pPr>
              <a:buSzPct val="25000"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4E96AD1-13A2-4FAB-AC1C-999EA83EC353}" type="slidenum">
              <a:rPr lang="en-US" spc="-1" smtClean="0"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8</a:t>
            </a:fld>
            <a:endParaRPr lang="en-US" spc="-1" dirty="0"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83214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t" anchorCtr="0">
            <a:noAutofit/>
          </a:bodyPr>
          <a:lstStyle/>
          <a:p>
            <a:pPr marL="220104" indent="-220104">
              <a:lnSpc>
                <a:spcPct val="115000"/>
              </a:lnSpc>
              <a:buSzPct val="25000"/>
            </a:pPr>
            <a:r>
              <a:rPr lang="en-CA" sz="1200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What are examples of every day algorithms?</a:t>
            </a:r>
          </a:p>
          <a:p>
            <a:pPr marL="220104" indent="-220104">
              <a:lnSpc>
                <a:spcPct val="115000"/>
              </a:lnSpc>
              <a:buSzPct val="25000"/>
            </a:pPr>
            <a:r>
              <a:rPr lang="en-CA" sz="1200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Following a recipe, brushing your teeth, getting dressed (yes you can put your socks on before your pants but underwear goes on before outerwear!), starting your car…</a:t>
            </a:r>
          </a:p>
          <a:p>
            <a:pPr marL="220104" indent="-220104">
              <a:buClr>
                <a:srgbClr val="000000"/>
              </a:buClr>
              <a:buSzPct val="100000"/>
            </a:pPr>
            <a:r>
              <a:rPr lang="en-CA" sz="1200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Other examples:</a:t>
            </a:r>
          </a:p>
          <a:p>
            <a:pPr marL="220104" indent="-220104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" sz="1200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Building with clear stages: snowman</a:t>
            </a:r>
          </a:p>
          <a:p>
            <a:pPr marL="220104" indent="-220104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" sz="1200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bedtime/sleep routine</a:t>
            </a:r>
          </a:p>
          <a:p>
            <a:pPr marL="220104" indent="-220104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" sz="1200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Planting</a:t>
            </a:r>
            <a:r>
              <a:rPr lang="en-CA" sz="1200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 a seed</a:t>
            </a:r>
            <a:endParaRPr lang="en" sz="1200" b="0" i="0" dirty="0">
              <a:solidFill>
                <a:srgbClr val="000000"/>
              </a:solidFill>
              <a:latin typeface="Calibri"/>
              <a:ea typeface="Arial"/>
              <a:cs typeface="Calibri"/>
              <a:sym typeface="Arial"/>
            </a:endParaRPr>
          </a:p>
          <a:p>
            <a:pPr marL="220104" indent="-220104">
              <a:lnSpc>
                <a:spcPct val="115000"/>
              </a:lnSpc>
              <a:buSzPct val="25000"/>
            </a:pPr>
            <a:endParaRPr lang="en-CA" sz="1200" b="0" i="0" dirty="0">
              <a:solidFill>
                <a:srgbClr val="000000"/>
              </a:solidFill>
              <a:latin typeface="Calibri"/>
              <a:ea typeface="Arial"/>
              <a:cs typeface="Calibri"/>
              <a:sym typeface="Arial"/>
            </a:endParaRPr>
          </a:p>
          <a:p>
            <a:pPr marL="220104" indent="-220104">
              <a:lnSpc>
                <a:spcPct val="115000"/>
              </a:lnSpc>
              <a:buSzPct val="25000"/>
            </a:pPr>
            <a:r>
              <a:rPr lang="en-CA" sz="1200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In a classroom, the one algorithm everyone needs to know and follow: What to do when the fire alarm sounds.</a:t>
            </a:r>
            <a:endParaRPr lang="en" sz="1200" b="0" i="0" dirty="0">
              <a:solidFill>
                <a:srgbClr val="000000"/>
              </a:solidFill>
              <a:latin typeface="Calibri"/>
              <a:ea typeface="Arial"/>
              <a:cs typeface="Calibri"/>
              <a:sym typeface="Arial"/>
            </a:endParaRPr>
          </a:p>
          <a:p>
            <a:pPr marL="220104" indent="-220104">
              <a:lnSpc>
                <a:spcPct val="115000"/>
              </a:lnSpc>
              <a:buSzPct val="25000"/>
            </a:pPr>
            <a:r>
              <a:rPr lang="en" sz="1200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Let’s take a minute to make sure what everybody is operating from the same set of step-by-step instructions.  </a:t>
            </a:r>
          </a:p>
          <a:p>
            <a:pPr marL="220104" indent="-220104">
              <a:lnSpc>
                <a:spcPct val="115000"/>
              </a:lnSpc>
              <a:buSzPct val="25000"/>
            </a:pPr>
            <a:r>
              <a:rPr lang="en" sz="1200" b="0" i="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Arial"/>
              </a:rPr>
              <a:t>What’s your fire drill?</a:t>
            </a:r>
            <a:endParaRPr sz="1200" b="0" i="0" dirty="0">
              <a:solidFill>
                <a:srgbClr val="000000"/>
              </a:solidFill>
              <a:latin typeface="Calibri"/>
              <a:ea typeface="Arial"/>
              <a:cs typeface="Calibri"/>
              <a:sym typeface="Arial"/>
            </a:endParaRPr>
          </a:p>
          <a:p>
            <a:pPr>
              <a:buSzPct val="25000"/>
            </a:pPr>
            <a:endParaRPr sz="1200" b="0" i="0" dirty="0">
              <a:latin typeface="Calibri"/>
              <a:cs typeface="Calibri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en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2166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eg"/><Relationship Id="rId3" Type="http://schemas.openxmlformats.org/officeDocument/2006/relationships/image" Target="../media/image17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0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0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5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6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20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20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8.jpe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8.jpe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En-tête de sectio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KCJ_PPTBandeSymboleGrisPal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4795" y="0"/>
            <a:ext cx="89058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894795" y="878511"/>
            <a:ext cx="7792003" cy="1948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2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18" name="Shape 18" descr="LogoKCJ_3lignes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1500" y="3520167"/>
            <a:ext cx="3652499" cy="1623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Disposition personnalisé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512045" y="609693"/>
            <a:ext cx="7792003" cy="15594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87" name="Shape 87" descr="KCJ_PPTBandeSymboleGrisPal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3128" y="0"/>
            <a:ext cx="89058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0" y="0"/>
            <a:ext cx="2761361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/>
          <p:nvPr/>
        </p:nvSpPr>
        <p:spPr>
          <a:xfrm rot="10800000" flipH="1">
            <a:off x="2280286" y="205978"/>
            <a:ext cx="2453475" cy="8737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2590800" y="205979"/>
            <a:ext cx="60960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124200" y="1722116"/>
            <a:ext cx="5562600" cy="2872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93" name="Shape 93"/>
          <p:cNvCxnSpPr/>
          <p:nvPr/>
        </p:nvCxnSpPr>
        <p:spPr>
          <a:xfrm>
            <a:off x="3124200" y="1356526"/>
            <a:ext cx="551199" cy="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4" name="Shape 94" descr="LogoKCJ_3lignes_RGB.png"/>
          <p:cNvPicPr preferRelativeResize="0"/>
          <p:nvPr/>
        </p:nvPicPr>
        <p:blipFill rotWithShape="1">
          <a:blip r:embed="rId2">
            <a:alphaModFix/>
          </a:blip>
          <a:srcRect r="50251" b="13888"/>
          <a:stretch/>
        </p:blipFill>
        <p:spPr>
          <a:xfrm>
            <a:off x="7883239" y="4173582"/>
            <a:ext cx="1260760" cy="969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re et contenu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pic" idx="2"/>
          </p:nvPr>
        </p:nvSpPr>
        <p:spPr>
          <a:xfrm>
            <a:off x="0" y="0"/>
            <a:ext cx="2761361" cy="514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/>
          <p:nvPr/>
        </p:nvSpPr>
        <p:spPr>
          <a:xfrm rot="10800000" flipH="1">
            <a:off x="2280286" y="205978"/>
            <a:ext cx="2453475" cy="8737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/>
          <p:nvPr/>
        </p:nvSpPr>
        <p:spPr>
          <a:xfrm rot="10800000" flipH="1">
            <a:off x="2280286" y="205978"/>
            <a:ext cx="2453475" cy="8737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2590800" y="205979"/>
            <a:ext cx="60960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124200" y="1722116"/>
            <a:ext cx="5562600" cy="2872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01" name="Shape 101"/>
          <p:cNvCxnSpPr/>
          <p:nvPr/>
        </p:nvCxnSpPr>
        <p:spPr>
          <a:xfrm>
            <a:off x="3124200" y="1356526"/>
            <a:ext cx="551199" cy="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" name="Shape 102" descr="LogoKCJ_3lignes_RGB.png"/>
          <p:cNvPicPr preferRelativeResize="0"/>
          <p:nvPr/>
        </p:nvPicPr>
        <p:blipFill rotWithShape="1">
          <a:blip r:embed="rId2">
            <a:alphaModFix/>
          </a:blip>
          <a:srcRect r="50251" b="13888"/>
          <a:stretch/>
        </p:blipFill>
        <p:spPr>
          <a:xfrm>
            <a:off x="7883239" y="4173582"/>
            <a:ext cx="1260760" cy="969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id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pic" idx="2"/>
          </p:nvPr>
        </p:nvSpPr>
        <p:spPr>
          <a:xfrm>
            <a:off x="0" y="0"/>
            <a:ext cx="2761361" cy="514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/>
          <p:nvPr/>
        </p:nvSpPr>
        <p:spPr>
          <a:xfrm rot="10800000" flipH="1">
            <a:off x="2280286" y="205978"/>
            <a:ext cx="2453475" cy="8737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2590800" y="205979"/>
            <a:ext cx="60960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3124200" y="1722116"/>
            <a:ext cx="5562600" cy="2872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08" name="Shape 108"/>
          <p:cNvCxnSpPr/>
          <p:nvPr/>
        </p:nvCxnSpPr>
        <p:spPr>
          <a:xfrm>
            <a:off x="3124200" y="1356526"/>
            <a:ext cx="551199" cy="0"/>
          </a:xfrm>
          <a:prstGeom prst="straightConnector1">
            <a:avLst/>
          </a:prstGeom>
          <a:noFill/>
          <a:ln w="7620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9" name="Shape 109" descr="LogoKCJ_3lignes_RGB.png"/>
          <p:cNvPicPr preferRelativeResize="0"/>
          <p:nvPr/>
        </p:nvPicPr>
        <p:blipFill rotWithShape="1">
          <a:blip r:embed="rId2">
            <a:alphaModFix/>
          </a:blip>
          <a:srcRect r="50251" b="13888"/>
          <a:stretch/>
        </p:blipFill>
        <p:spPr>
          <a:xfrm>
            <a:off x="7883239" y="4173582"/>
            <a:ext cx="1260760" cy="969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Disposition personnalisé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168165" y="1128858"/>
            <a:ext cx="6813569" cy="2872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13" name="Shape 113"/>
          <p:cNvCxnSpPr/>
          <p:nvPr/>
        </p:nvCxnSpPr>
        <p:spPr>
          <a:xfrm>
            <a:off x="1168165" y="763268"/>
            <a:ext cx="551199" cy="0"/>
          </a:xfrm>
          <a:prstGeom prst="straightConnector1">
            <a:avLst/>
          </a:prstGeom>
          <a:noFill/>
          <a:ln w="762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Disposition personnalisé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168165" y="1128858"/>
            <a:ext cx="6813569" cy="28725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17" name="Shape 117"/>
          <p:cNvCxnSpPr/>
          <p:nvPr/>
        </p:nvCxnSpPr>
        <p:spPr>
          <a:xfrm>
            <a:off x="1168165" y="763268"/>
            <a:ext cx="551199" cy="0"/>
          </a:xfrm>
          <a:prstGeom prst="straightConnector1">
            <a:avLst/>
          </a:prstGeom>
          <a:noFill/>
          <a:ln w="762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Disposition personnalisé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516576" y="0"/>
            <a:ext cx="4627423" cy="514349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5215480" y="661252"/>
            <a:ext cx="3239008" cy="3807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1" name="Shape 121" descr="LogoKCJ_3lignes_BlancRGB.png"/>
          <p:cNvPicPr preferRelativeResize="0"/>
          <p:nvPr/>
        </p:nvPicPr>
        <p:blipFill rotWithShape="1">
          <a:blip r:embed="rId2">
            <a:alphaModFix/>
          </a:blip>
          <a:srcRect l="6231" t="15937" r="50559" b="11553"/>
          <a:stretch/>
        </p:blipFill>
        <p:spPr>
          <a:xfrm>
            <a:off x="8066249" y="4365776"/>
            <a:ext cx="1055207" cy="786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 descr="KCJ_PPTStackWinkBle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771" y="3996671"/>
            <a:ext cx="1008756" cy="97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Disposition personnalisé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4516576" y="0"/>
            <a:ext cx="4627423" cy="5143499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5215480" y="661252"/>
            <a:ext cx="3239008" cy="3807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6" name="Shape 126" descr="LogoKCJ_3lignes_BlancRGB.png"/>
          <p:cNvPicPr preferRelativeResize="0"/>
          <p:nvPr/>
        </p:nvPicPr>
        <p:blipFill rotWithShape="1">
          <a:blip r:embed="rId2">
            <a:alphaModFix/>
          </a:blip>
          <a:srcRect l="6231" t="15937" r="50559" b="11553"/>
          <a:stretch/>
        </p:blipFill>
        <p:spPr>
          <a:xfrm>
            <a:off x="8066249" y="4365776"/>
            <a:ext cx="1055207" cy="786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144" y="3922092"/>
            <a:ext cx="1010924" cy="980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Disposition personnalisée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Shape 130" descr="KCJ_PPTOrdi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529" y="1074534"/>
            <a:ext cx="2881712" cy="288171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922882" y="1698218"/>
            <a:ext cx="5080209" cy="27707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2" name="Shape 132" descr="LogoKCJ_3lignes_BlancRGB.png"/>
          <p:cNvPicPr preferRelativeResize="0"/>
          <p:nvPr/>
        </p:nvPicPr>
        <p:blipFill rotWithShape="1">
          <a:blip r:embed="rId3">
            <a:alphaModFix/>
          </a:blip>
          <a:srcRect l="6231" t="15937" r="50559" b="11553"/>
          <a:stretch/>
        </p:blipFill>
        <p:spPr>
          <a:xfrm>
            <a:off x="8066249" y="4365776"/>
            <a:ext cx="1055207" cy="786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4250010" y="266713"/>
            <a:ext cx="4753080" cy="1431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Disposition personnalisé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Shape 136" descr="KCJ_PPTOrdi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529" y="1074534"/>
            <a:ext cx="2881712" cy="288171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3922882" y="1698218"/>
            <a:ext cx="5080209" cy="27707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8" name="Shape 138" descr="LogoKCJ_3lignes_BlancRGB.png"/>
          <p:cNvPicPr preferRelativeResize="0"/>
          <p:nvPr/>
        </p:nvPicPr>
        <p:blipFill rotWithShape="1">
          <a:blip r:embed="rId3">
            <a:alphaModFix/>
          </a:blip>
          <a:srcRect l="6231" t="15937" r="50559" b="11553"/>
          <a:stretch/>
        </p:blipFill>
        <p:spPr>
          <a:xfrm>
            <a:off x="8066249" y="4365776"/>
            <a:ext cx="1055207" cy="786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4250010" y="266713"/>
            <a:ext cx="4753080" cy="1431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200000"/>
              </a:lnSpc>
              <a:spcBef>
                <a:spcPts val="0"/>
              </a:spcBef>
              <a:buClr>
                <a:srgbClr val="FF8939"/>
              </a:buClr>
              <a:buFont typeface="Arial"/>
              <a:buNone/>
              <a:defRPr sz="3200" b="0" i="0" u="none" strike="noStrike" cap="none">
                <a:solidFill>
                  <a:srgbClr val="FF893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sposition personnalisé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5660" y="1028932"/>
            <a:ext cx="4769201" cy="308563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395915" y="1598320"/>
            <a:ext cx="6411149" cy="1948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Disposition personnalisé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4516576" y="0"/>
            <a:ext cx="4627423" cy="514349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5215480" y="661252"/>
            <a:ext cx="3239008" cy="3807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3" name="Shape 143" descr="LogoKCJ_3lignes_BlancRGB.png"/>
          <p:cNvPicPr preferRelativeResize="0"/>
          <p:nvPr/>
        </p:nvPicPr>
        <p:blipFill rotWithShape="1">
          <a:blip r:embed="rId2">
            <a:alphaModFix/>
          </a:blip>
          <a:srcRect l="6231" t="15937" r="50559" b="11553"/>
          <a:stretch/>
        </p:blipFill>
        <p:spPr>
          <a:xfrm>
            <a:off x="8066249" y="4365776"/>
            <a:ext cx="1055207" cy="786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 descr="iStock_100639617_XLARGE.jpg"/>
          <p:cNvPicPr preferRelativeResize="0"/>
          <p:nvPr/>
        </p:nvPicPr>
        <p:blipFill rotWithShape="1">
          <a:blip r:embed="rId3">
            <a:alphaModFix/>
          </a:blip>
          <a:srcRect l="21136" r="20321"/>
          <a:stretch/>
        </p:blipFill>
        <p:spPr>
          <a:xfrm>
            <a:off x="0" y="0"/>
            <a:ext cx="45165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Disposition personnalisée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4516576" y="0"/>
            <a:ext cx="4627423" cy="5143499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5215480" y="661252"/>
            <a:ext cx="3239008" cy="3807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8" name="Shape 148" descr="LogoKCJ_3lignes_BlancRGB.png"/>
          <p:cNvPicPr preferRelativeResize="0"/>
          <p:nvPr/>
        </p:nvPicPr>
        <p:blipFill rotWithShape="1">
          <a:blip r:embed="rId2">
            <a:alphaModFix/>
          </a:blip>
          <a:srcRect l="6231" t="15937" r="50559" b="11553"/>
          <a:stretch/>
        </p:blipFill>
        <p:spPr>
          <a:xfrm>
            <a:off x="8066249" y="4365776"/>
            <a:ext cx="1055207" cy="786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 descr="iStock_100639617_XLARGE.jpg"/>
          <p:cNvPicPr preferRelativeResize="0"/>
          <p:nvPr/>
        </p:nvPicPr>
        <p:blipFill rotWithShape="1">
          <a:blip r:embed="rId3">
            <a:alphaModFix/>
          </a:blip>
          <a:srcRect l="21136" r="20321"/>
          <a:stretch/>
        </p:blipFill>
        <p:spPr>
          <a:xfrm>
            <a:off x="0" y="0"/>
            <a:ext cx="45165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kcj-ppt-slides-v3_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23415" y="1483144"/>
            <a:ext cx="4230280" cy="19373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CA" dirty="0" smtClean="0"/>
              <a:t>Cliquez et modifiez le titre</a:t>
            </a:r>
            <a:endParaRPr lang="fr-FR" dirty="0"/>
          </a:p>
        </p:txBody>
      </p:sp>
      <p:pic>
        <p:nvPicPr>
          <p:cNvPr id="11" name="Image 10" descr="LogoKCJ_3lignes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7" y="3774040"/>
            <a:ext cx="2799632" cy="1244281"/>
          </a:xfrm>
          <a:prstGeom prst="rect">
            <a:avLst/>
          </a:prstGeom>
        </p:spPr>
      </p:pic>
      <p:pic>
        <p:nvPicPr>
          <p:cNvPr id="12" name="Image 11" descr="Untitled-1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57" b="1"/>
          <a:stretch/>
        </p:blipFill>
        <p:spPr>
          <a:xfrm>
            <a:off x="1687196" y="1"/>
            <a:ext cx="5664158" cy="195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703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KCJ_PPTBandeSymboleGrisPal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96" y="0"/>
            <a:ext cx="890588" cy="51435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94796" y="878511"/>
            <a:ext cx="7792004" cy="1948820"/>
          </a:xfrm>
        </p:spPr>
        <p:txBody>
          <a:bodyPr anchor="t">
            <a:normAutofit/>
          </a:bodyPr>
          <a:lstStyle>
            <a:lvl1pPr algn="l">
              <a:lnSpc>
                <a:spcPct val="200000"/>
              </a:lnSpc>
              <a:defRPr sz="3600" b="0" cap="none">
                <a:solidFill>
                  <a:schemeClr val="bg1"/>
                </a:solidFill>
              </a:defRPr>
            </a:lvl1pPr>
          </a:lstStyle>
          <a:p>
            <a:r>
              <a:rPr lang="fr-CA" dirty="0" smtClean="0"/>
              <a:t>Cliquez et </a:t>
            </a:r>
            <a:br>
              <a:rPr lang="fr-CA" dirty="0" smtClean="0"/>
            </a:br>
            <a:r>
              <a:rPr lang="fr-CA" dirty="0" smtClean="0"/>
              <a:t>modifiez le titre</a:t>
            </a:r>
            <a:endParaRPr lang="fr-FR" dirty="0"/>
          </a:p>
        </p:txBody>
      </p:sp>
      <p:pic>
        <p:nvPicPr>
          <p:cNvPr id="10" name="Image 9" descr="LogoKCJ_3lignes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00" y="3520167"/>
            <a:ext cx="3652500" cy="162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014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 descr="KCJ_PPTBandeSymboleBle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96" y="0"/>
            <a:ext cx="890588" cy="51435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94796" y="878511"/>
            <a:ext cx="7792004" cy="1948820"/>
          </a:xfrm>
        </p:spPr>
        <p:txBody>
          <a:bodyPr anchor="t">
            <a:normAutofit/>
          </a:bodyPr>
          <a:lstStyle>
            <a:lvl1pPr algn="l">
              <a:lnSpc>
                <a:spcPct val="200000"/>
              </a:lnSpc>
              <a:defRPr sz="3600" b="0" cap="none">
                <a:solidFill>
                  <a:schemeClr val="tx1"/>
                </a:solidFill>
              </a:defRPr>
            </a:lvl1pPr>
          </a:lstStyle>
          <a:p>
            <a:r>
              <a:rPr lang="fr-CA" dirty="0" smtClean="0"/>
              <a:t>Cliquez et </a:t>
            </a:r>
            <a:br>
              <a:rPr lang="fr-CA" dirty="0" smtClean="0"/>
            </a:br>
            <a:r>
              <a:rPr lang="fr-CA" dirty="0" smtClean="0"/>
              <a:t>modifiez le titre</a:t>
            </a:r>
            <a:endParaRPr lang="fr-FR" dirty="0"/>
          </a:p>
        </p:txBody>
      </p:sp>
      <p:pic>
        <p:nvPicPr>
          <p:cNvPr id="11" name="Image 10" descr="LogoKCJ_3lignes_Blanc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000" y="3523500"/>
            <a:ext cx="3645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288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 descr="KCJ_PPTBandeSymboleOran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96" y="0"/>
            <a:ext cx="890588" cy="51435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94796" y="878511"/>
            <a:ext cx="7792004" cy="1948820"/>
          </a:xfrm>
        </p:spPr>
        <p:txBody>
          <a:bodyPr anchor="t">
            <a:normAutofit/>
          </a:bodyPr>
          <a:lstStyle>
            <a:lvl1pPr algn="l">
              <a:lnSpc>
                <a:spcPct val="200000"/>
              </a:lnSpc>
              <a:defRPr sz="3600" b="0" cap="none">
                <a:solidFill>
                  <a:schemeClr val="tx2"/>
                </a:solidFill>
              </a:defRPr>
            </a:lvl1pPr>
          </a:lstStyle>
          <a:p>
            <a:r>
              <a:rPr lang="fr-CA" dirty="0" smtClean="0"/>
              <a:t>Cliquez et </a:t>
            </a:r>
            <a:br>
              <a:rPr lang="fr-CA" dirty="0" smtClean="0"/>
            </a:br>
            <a:r>
              <a:rPr lang="fr-CA" dirty="0" smtClean="0"/>
              <a:t>modifiez le titre</a:t>
            </a:r>
            <a:endParaRPr lang="fr-FR" dirty="0"/>
          </a:p>
        </p:txBody>
      </p:sp>
      <p:pic>
        <p:nvPicPr>
          <p:cNvPr id="11" name="Image 10" descr="LogoKCJ_3lignes_Blanc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000" y="3523500"/>
            <a:ext cx="3645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501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kcj-ppt-slides-v3_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Image 6" descr="Untitled-1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57" b="1"/>
          <a:stretch/>
        </p:blipFill>
        <p:spPr>
          <a:xfrm>
            <a:off x="1687196" y="1"/>
            <a:ext cx="5664158" cy="1957274"/>
          </a:xfrm>
          <a:prstGeom prst="rect">
            <a:avLst/>
          </a:prstGeom>
        </p:spPr>
      </p:pic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1395915" y="2495899"/>
            <a:ext cx="6411150" cy="1948820"/>
          </a:xfrm>
        </p:spPr>
        <p:txBody>
          <a:bodyPr anchor="t">
            <a:normAutofit/>
          </a:bodyPr>
          <a:lstStyle>
            <a:lvl1pPr algn="ctr">
              <a:lnSpc>
                <a:spcPct val="200000"/>
              </a:lnSpc>
              <a:defRPr sz="3600" b="0" cap="none">
                <a:solidFill>
                  <a:schemeClr val="tx1"/>
                </a:solidFill>
              </a:defRPr>
            </a:lvl1pPr>
          </a:lstStyle>
          <a:p>
            <a:r>
              <a:rPr lang="fr-CA" dirty="0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96227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61" y="1028932"/>
            <a:ext cx="4769202" cy="3085635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1395915" y="1598321"/>
            <a:ext cx="6411150" cy="1948820"/>
          </a:xfrm>
        </p:spPr>
        <p:txBody>
          <a:bodyPr anchor="t">
            <a:normAutofit/>
          </a:bodyPr>
          <a:lstStyle>
            <a:lvl1pPr algn="ctr">
              <a:lnSpc>
                <a:spcPct val="200000"/>
              </a:lnSpc>
              <a:defRPr sz="3600" b="0" cap="none">
                <a:solidFill>
                  <a:schemeClr val="tx1"/>
                </a:solidFill>
              </a:defRPr>
            </a:lvl1pPr>
          </a:lstStyle>
          <a:p>
            <a:r>
              <a:rPr lang="fr-CA" dirty="0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64724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(-)orange.pn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61" y="1028932"/>
            <a:ext cx="4769202" cy="3085636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1395915" y="1606011"/>
            <a:ext cx="6411150" cy="1948820"/>
          </a:xfrm>
        </p:spPr>
        <p:txBody>
          <a:bodyPr anchor="t">
            <a:normAutofit/>
          </a:bodyPr>
          <a:lstStyle>
            <a:lvl1pPr algn="ctr">
              <a:lnSpc>
                <a:spcPct val="200000"/>
              </a:lnSpc>
              <a:defRPr sz="3600" b="0" cap="none">
                <a:solidFill>
                  <a:schemeClr val="tx2"/>
                </a:solidFill>
              </a:defRPr>
            </a:lvl1pPr>
          </a:lstStyle>
          <a:p>
            <a:r>
              <a:rPr lang="fr-CA" dirty="0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88961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KCJ_PPTBandeSymboleBle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28" y="0"/>
            <a:ext cx="890588" cy="5143500"/>
          </a:xfrm>
          <a:prstGeom prst="rect">
            <a:avLst/>
          </a:prstGeom>
        </p:spPr>
      </p:pic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894796" y="266714"/>
            <a:ext cx="7792004" cy="1948820"/>
          </a:xfrm>
        </p:spPr>
        <p:txBody>
          <a:bodyPr anchor="t">
            <a:normAutofit/>
          </a:bodyPr>
          <a:lstStyle>
            <a:lvl1pPr algn="l">
              <a:lnSpc>
                <a:spcPct val="200000"/>
              </a:lnSpc>
              <a:defRPr sz="3600" b="0" cap="none">
                <a:solidFill>
                  <a:schemeClr val="tx1"/>
                </a:solidFill>
              </a:defRPr>
            </a:lvl1pPr>
          </a:lstStyle>
          <a:p>
            <a:r>
              <a:rPr lang="fr-CA" dirty="0" smtClean="0"/>
              <a:t>Cliquez et </a:t>
            </a:r>
            <a:br>
              <a:rPr lang="fr-CA" dirty="0" smtClean="0"/>
            </a:br>
            <a:r>
              <a:rPr lang="fr-CA" dirty="0" smtClean="0"/>
              <a:t>modifiez le titre</a:t>
            </a:r>
            <a:endParaRPr lang="fr-FR" dirty="0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512046" y="3188760"/>
            <a:ext cx="5661981" cy="1377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Lorem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ipsum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dolor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sit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amet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consectetur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adipiscing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elit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sed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do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eiusmod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tempor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incididunt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ut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labore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et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dolore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magna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aliqua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 Ut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enim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ad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minim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veniam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quis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nostrud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exercitation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ullamco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laboris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nisi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ut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aliquip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ex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ea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commodo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consequat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 Duis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aute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irure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dolor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reprehenderit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voluptate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velit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esse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cillum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dolore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eu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fugiat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nulla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pariatur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</a:t>
            </a:r>
            <a:endParaRPr lang="fr-F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949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Disposition personnalisé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hape 39" descr="KCJ_PPTStackSymboleBleu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05" y="4468971"/>
            <a:ext cx="953759" cy="42389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/>
          <p:nvPr/>
        </p:nvSpPr>
        <p:spPr>
          <a:xfrm>
            <a:off x="4516576" y="0"/>
            <a:ext cx="4627423" cy="514349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5215480" y="661252"/>
            <a:ext cx="3239008" cy="3807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2" name="Shape 42" descr="LogoKCJ_3lignes_BlancRGB.png"/>
          <p:cNvPicPr preferRelativeResize="0"/>
          <p:nvPr/>
        </p:nvPicPr>
        <p:blipFill rotWithShape="1">
          <a:blip r:embed="rId3">
            <a:alphaModFix/>
          </a:blip>
          <a:srcRect l="6231" t="15937" r="50559" b="11553"/>
          <a:stretch/>
        </p:blipFill>
        <p:spPr>
          <a:xfrm>
            <a:off x="8066249" y="4365776"/>
            <a:ext cx="1055207" cy="786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894796" y="266714"/>
            <a:ext cx="7792004" cy="1948820"/>
          </a:xfrm>
        </p:spPr>
        <p:txBody>
          <a:bodyPr anchor="t">
            <a:normAutofit/>
          </a:bodyPr>
          <a:lstStyle>
            <a:lvl1pPr algn="l">
              <a:lnSpc>
                <a:spcPct val="200000"/>
              </a:lnSpc>
              <a:defRPr sz="3600" b="0" cap="none">
                <a:solidFill>
                  <a:schemeClr val="tx2"/>
                </a:solidFill>
              </a:defRPr>
            </a:lvl1pPr>
          </a:lstStyle>
          <a:p>
            <a:r>
              <a:rPr lang="fr-CA" dirty="0" smtClean="0"/>
              <a:t>Cliquez et </a:t>
            </a:r>
            <a:br>
              <a:rPr lang="fr-CA" dirty="0" smtClean="0"/>
            </a:br>
            <a:r>
              <a:rPr lang="fr-CA" dirty="0" smtClean="0"/>
              <a:t>modifiez le titre</a:t>
            </a:r>
            <a:endParaRPr lang="fr-FR" dirty="0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512046" y="3188760"/>
            <a:ext cx="5661981" cy="1377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Lorem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ipsum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dolor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sit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amet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consectetur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adipiscing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elit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sed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do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eiusmod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tempor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incididunt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ut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labore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et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dolore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magna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aliqua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 Ut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enim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ad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minim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veniam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quis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nostrud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exercitation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ullamco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laboris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nisi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ut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aliquip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ex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ea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commodo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consequat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 Duis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aute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irure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dolor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reprehenderit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voluptate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velit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esse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cillum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dolore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eu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fugiat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nulla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pariatur</a:t>
            </a:r>
            <a:r>
              <a:rPr lang="fr-FR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</a:t>
            </a:r>
            <a:endParaRPr lang="fr-FR" sz="1400" dirty="0">
              <a:solidFill>
                <a:schemeClr val="bg1"/>
              </a:solidFill>
            </a:endParaRPr>
          </a:p>
        </p:txBody>
      </p:sp>
      <p:pic>
        <p:nvPicPr>
          <p:cNvPr id="13" name="Image 12" descr="KCJ_PPTBandeSymboleOran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28" y="0"/>
            <a:ext cx="8905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933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894796" y="266714"/>
            <a:ext cx="7792004" cy="1948820"/>
          </a:xfrm>
        </p:spPr>
        <p:txBody>
          <a:bodyPr anchor="t">
            <a:normAutofit/>
          </a:bodyPr>
          <a:lstStyle>
            <a:lvl1pPr algn="l">
              <a:lnSpc>
                <a:spcPct val="200000"/>
              </a:lnSpc>
              <a:defRPr sz="3600" b="0" cap="none">
                <a:solidFill>
                  <a:schemeClr val="bg1"/>
                </a:solidFill>
              </a:defRPr>
            </a:lvl1pPr>
          </a:lstStyle>
          <a:p>
            <a:r>
              <a:rPr lang="fr-CA" dirty="0" smtClean="0"/>
              <a:t>Cliquez et </a:t>
            </a:r>
            <a:br>
              <a:rPr lang="fr-CA" dirty="0" smtClean="0"/>
            </a:br>
            <a:r>
              <a:rPr lang="fr-CA" dirty="0" smtClean="0"/>
              <a:t>modifiez le titre</a:t>
            </a:r>
            <a:endParaRPr lang="fr-FR" dirty="0"/>
          </a:p>
        </p:txBody>
      </p:sp>
      <p:pic>
        <p:nvPicPr>
          <p:cNvPr id="11" name="Image 10" descr="KCJ_PPTBandeSymboleGrisPal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28" y="0"/>
            <a:ext cx="8905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10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512046" y="609694"/>
            <a:ext cx="7792004" cy="1559408"/>
          </a:xfr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defRPr sz="3600" b="0" cap="none">
                <a:solidFill>
                  <a:schemeClr val="tx2"/>
                </a:solidFill>
              </a:defRPr>
            </a:lvl1pPr>
          </a:lstStyle>
          <a:p>
            <a:r>
              <a:rPr lang="fr-CA" dirty="0" smtClean="0"/>
              <a:t>Cliquez et </a:t>
            </a:r>
            <a:br>
              <a:rPr lang="fr-CA" dirty="0" smtClean="0"/>
            </a:br>
            <a:r>
              <a:rPr lang="fr-CA" dirty="0" smtClean="0"/>
              <a:t>modifiez le titre</a:t>
            </a:r>
            <a:endParaRPr lang="fr-FR" dirty="0"/>
          </a:p>
        </p:txBody>
      </p:sp>
      <p:pic>
        <p:nvPicPr>
          <p:cNvPr id="10" name="Image 9" descr="KCJ_PPTBandeSymboleGrisPal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28" y="0"/>
            <a:ext cx="8905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378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894796" y="266714"/>
            <a:ext cx="7792004" cy="1948820"/>
          </a:xfrm>
        </p:spPr>
        <p:txBody>
          <a:bodyPr anchor="t">
            <a:normAutofit/>
          </a:bodyPr>
          <a:lstStyle>
            <a:lvl1pPr algn="l">
              <a:lnSpc>
                <a:spcPct val="200000"/>
              </a:lnSpc>
              <a:defRPr sz="3600" b="0" cap="none">
                <a:solidFill>
                  <a:schemeClr val="bg1"/>
                </a:solidFill>
              </a:defRPr>
            </a:lvl1pPr>
          </a:lstStyle>
          <a:p>
            <a:r>
              <a:rPr lang="fr-CA" dirty="0" smtClean="0"/>
              <a:t>Cliquez et </a:t>
            </a:r>
            <a:br>
              <a:rPr lang="fr-CA" dirty="0" smtClean="0"/>
            </a:br>
            <a:r>
              <a:rPr lang="fr-CA" dirty="0" smtClean="0"/>
              <a:t>modifiez le titre</a:t>
            </a:r>
            <a:endParaRPr lang="fr-FR" dirty="0"/>
          </a:p>
        </p:txBody>
      </p:sp>
      <p:pic>
        <p:nvPicPr>
          <p:cNvPr id="10" name="Image 9" descr="KCJ_PPTBandeSymboleGrisPal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28" y="0"/>
            <a:ext cx="8905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9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 hasCustomPrompt="1"/>
          </p:nvPr>
        </p:nvSpPr>
        <p:spPr>
          <a:xfrm>
            <a:off x="512046" y="609694"/>
            <a:ext cx="7792004" cy="1559408"/>
          </a:xfr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defRPr sz="3600" b="0" cap="none">
                <a:solidFill>
                  <a:schemeClr val="tx1"/>
                </a:solidFill>
              </a:defRPr>
            </a:lvl1pPr>
          </a:lstStyle>
          <a:p>
            <a:r>
              <a:rPr lang="fr-CA" dirty="0" smtClean="0"/>
              <a:t>Cliquez et </a:t>
            </a:r>
            <a:br>
              <a:rPr lang="fr-CA" dirty="0" smtClean="0"/>
            </a:br>
            <a:r>
              <a:rPr lang="fr-CA" dirty="0" smtClean="0"/>
              <a:t>modifiez le titre</a:t>
            </a:r>
            <a:endParaRPr lang="fr-FR" dirty="0"/>
          </a:p>
        </p:txBody>
      </p:sp>
      <p:pic>
        <p:nvPicPr>
          <p:cNvPr id="8" name="Image 7" descr="KCJ_PPTBandeSymboleGrisPal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28" y="0"/>
            <a:ext cx="8905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470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2761361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 flipV="1">
            <a:off x="2280287" y="205978"/>
            <a:ext cx="2453476" cy="8737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0800" y="205979"/>
            <a:ext cx="6096000" cy="857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CA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24200" y="1722117"/>
            <a:ext cx="5562600" cy="28725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CA" dirty="0" smtClean="0"/>
              <a:t>Cliquez pour modifier les styles du texte du masque</a:t>
            </a:r>
          </a:p>
          <a:p>
            <a:pPr lvl="1"/>
            <a:r>
              <a:rPr lang="fr-CA" dirty="0" smtClean="0"/>
              <a:t>Deuxième niveau</a:t>
            </a:r>
          </a:p>
          <a:p>
            <a:pPr lvl="2"/>
            <a:r>
              <a:rPr lang="fr-CA" dirty="0" smtClean="0"/>
              <a:t>Troisième niveau</a:t>
            </a:r>
          </a:p>
          <a:p>
            <a:pPr lvl="3"/>
            <a:r>
              <a:rPr lang="fr-CA" dirty="0" smtClean="0"/>
              <a:t>Quatrième niveau</a:t>
            </a:r>
          </a:p>
          <a:p>
            <a:pPr lvl="4"/>
            <a:r>
              <a:rPr lang="fr-CA" dirty="0" smtClean="0"/>
              <a:t>Cinquième niveau</a:t>
            </a:r>
            <a:endParaRPr lang="fr-FR" dirty="0"/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3124200" y="1356527"/>
            <a:ext cx="551200" cy="0"/>
          </a:xfrm>
          <a:prstGeom prst="line">
            <a:avLst/>
          </a:prstGeom>
          <a:ln w="76200" cap="rnd" cmpd="sng">
            <a:solidFill>
              <a:schemeClr val="tx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 10" descr="LogoKCJ_3lignes_RGB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1" b="13888"/>
          <a:stretch/>
        </p:blipFill>
        <p:spPr>
          <a:xfrm>
            <a:off x="7883239" y="4173583"/>
            <a:ext cx="1260761" cy="96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692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761361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 flipV="1">
            <a:off x="2280287" y="205978"/>
            <a:ext cx="2453476" cy="8737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2590800" y="205979"/>
            <a:ext cx="6096000" cy="8572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 dirty="0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3124200" y="1722117"/>
            <a:ext cx="5562600" cy="28725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CA" dirty="0" smtClean="0"/>
              <a:t>Cliquez pour modifier les styles du texte du masque</a:t>
            </a:r>
          </a:p>
          <a:p>
            <a:pPr lvl="1"/>
            <a:r>
              <a:rPr lang="fr-CA" dirty="0" smtClean="0"/>
              <a:t>Deuxième niveau</a:t>
            </a:r>
          </a:p>
          <a:p>
            <a:pPr lvl="2"/>
            <a:r>
              <a:rPr lang="fr-CA" dirty="0" smtClean="0"/>
              <a:t>Troisième niveau</a:t>
            </a:r>
          </a:p>
          <a:p>
            <a:pPr lvl="3"/>
            <a:r>
              <a:rPr lang="fr-CA" dirty="0" smtClean="0"/>
              <a:t>Quatrième niveau</a:t>
            </a:r>
          </a:p>
          <a:p>
            <a:pPr lvl="4"/>
            <a:r>
              <a:rPr lang="fr-CA" dirty="0" smtClean="0"/>
              <a:t>Cinquième niveau</a:t>
            </a:r>
            <a:endParaRPr lang="fr-FR" dirty="0"/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3124200" y="1356527"/>
            <a:ext cx="551200" cy="0"/>
          </a:xfrm>
          <a:prstGeom prst="line">
            <a:avLst/>
          </a:prstGeom>
          <a:ln w="76200" cap="rnd" cmpd="sng">
            <a:solidFill>
              <a:schemeClr val="tx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 10" descr="LogoKCJ_3lignes_RGB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1" b="13888"/>
          <a:stretch/>
        </p:blipFill>
        <p:spPr>
          <a:xfrm>
            <a:off x="7883239" y="4173583"/>
            <a:ext cx="1260761" cy="96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416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  2"/>
          <p:cNvSpPr>
            <a:spLocks noGrp="1"/>
          </p:cNvSpPr>
          <p:nvPr>
            <p:ph type="pic" idx="13"/>
          </p:nvPr>
        </p:nvSpPr>
        <p:spPr>
          <a:xfrm>
            <a:off x="0" y="0"/>
            <a:ext cx="2761361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 flipV="1">
            <a:off x="2280287" y="205979"/>
            <a:ext cx="2453476" cy="8737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 flipV="1">
            <a:off x="2280287" y="205978"/>
            <a:ext cx="2453476" cy="8737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0800" y="205979"/>
            <a:ext cx="6096000" cy="857250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CA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24200" y="1722117"/>
            <a:ext cx="5562600" cy="28725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CA" dirty="0" smtClean="0"/>
              <a:t>Cliquez pour modifier les styles du texte du masque</a:t>
            </a:r>
          </a:p>
          <a:p>
            <a:pPr lvl="1"/>
            <a:r>
              <a:rPr lang="fr-CA" dirty="0" smtClean="0"/>
              <a:t>Deuxième niveau</a:t>
            </a:r>
          </a:p>
          <a:p>
            <a:pPr lvl="2"/>
            <a:r>
              <a:rPr lang="fr-CA" dirty="0" smtClean="0"/>
              <a:t>Troisième niveau</a:t>
            </a:r>
          </a:p>
          <a:p>
            <a:pPr lvl="3"/>
            <a:r>
              <a:rPr lang="fr-CA" dirty="0" smtClean="0"/>
              <a:t>Quatrième niveau</a:t>
            </a:r>
          </a:p>
          <a:p>
            <a:pPr lvl="4"/>
            <a:r>
              <a:rPr lang="fr-CA" dirty="0" smtClean="0"/>
              <a:t>Cinquième niveau</a:t>
            </a:r>
            <a:endParaRPr lang="fr-FR" dirty="0"/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3124200" y="1356527"/>
            <a:ext cx="551200" cy="0"/>
          </a:xfrm>
          <a:prstGeom prst="line">
            <a:avLst/>
          </a:prstGeom>
          <a:ln w="76200" cap="rnd" cmpd="sng">
            <a:solidFill>
              <a:schemeClr val="tx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 11" descr="LogoKCJ_3lignes_RGB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1" b="13888"/>
          <a:stretch/>
        </p:blipFill>
        <p:spPr>
          <a:xfrm>
            <a:off x="7883239" y="4173583"/>
            <a:ext cx="1260761" cy="96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633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  2"/>
          <p:cNvSpPr>
            <a:spLocks noGrp="1"/>
          </p:cNvSpPr>
          <p:nvPr>
            <p:ph type="pic" idx="13"/>
          </p:nvPr>
        </p:nvSpPr>
        <p:spPr>
          <a:xfrm>
            <a:off x="0" y="0"/>
            <a:ext cx="2761361" cy="51435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 flipV="1">
            <a:off x="2280287" y="205978"/>
            <a:ext cx="2453476" cy="8737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2590800" y="205979"/>
            <a:ext cx="6096000" cy="8572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CA" dirty="0" smtClean="0"/>
              <a:t>Cliquez et modifiez le titre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3124200" y="1722117"/>
            <a:ext cx="5562600" cy="28725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CA" dirty="0" smtClean="0"/>
              <a:t>Cliquez pour modifier les styles du texte du masque</a:t>
            </a:r>
          </a:p>
          <a:p>
            <a:pPr lvl="1"/>
            <a:r>
              <a:rPr lang="fr-CA" dirty="0" smtClean="0"/>
              <a:t>Deuxième niveau</a:t>
            </a:r>
          </a:p>
          <a:p>
            <a:pPr lvl="2"/>
            <a:r>
              <a:rPr lang="fr-CA" dirty="0" smtClean="0"/>
              <a:t>Troisième niveau</a:t>
            </a:r>
          </a:p>
          <a:p>
            <a:pPr lvl="3"/>
            <a:r>
              <a:rPr lang="fr-CA" dirty="0" smtClean="0"/>
              <a:t>Quatrième niveau</a:t>
            </a:r>
          </a:p>
          <a:p>
            <a:pPr lvl="4"/>
            <a:r>
              <a:rPr lang="fr-CA" dirty="0" smtClean="0"/>
              <a:t>Cinquième niveau</a:t>
            </a:r>
            <a:endParaRPr lang="fr-FR" dirty="0"/>
          </a:p>
        </p:txBody>
      </p:sp>
      <p:cxnSp>
        <p:nvCxnSpPr>
          <p:cNvPr id="12" name="Connecteur droit 11"/>
          <p:cNvCxnSpPr/>
          <p:nvPr userDrawn="1"/>
        </p:nvCxnSpPr>
        <p:spPr>
          <a:xfrm>
            <a:off x="3124200" y="1356527"/>
            <a:ext cx="551200" cy="0"/>
          </a:xfrm>
          <a:prstGeom prst="line">
            <a:avLst/>
          </a:prstGeom>
          <a:ln w="76200" cap="rnd" cmpd="sng">
            <a:solidFill>
              <a:schemeClr val="tx2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 12" descr="LogoKCJ_3lignes_RGB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1" b="13888"/>
          <a:stretch/>
        </p:blipFill>
        <p:spPr>
          <a:xfrm>
            <a:off x="7883239" y="4173583"/>
            <a:ext cx="1260761" cy="96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671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>
          <a:xfrm>
            <a:off x="1168165" y="1128859"/>
            <a:ext cx="6813570" cy="28725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CA" dirty="0" smtClean="0"/>
              <a:t>Cliquez pour modifier les styles du texte du masque</a:t>
            </a:r>
          </a:p>
          <a:p>
            <a:pPr lvl="1"/>
            <a:r>
              <a:rPr lang="fr-CA" dirty="0" smtClean="0"/>
              <a:t>Deuxième niveau</a:t>
            </a:r>
          </a:p>
          <a:p>
            <a:pPr lvl="2"/>
            <a:r>
              <a:rPr lang="fr-CA" dirty="0" smtClean="0"/>
              <a:t>Troisième niveau</a:t>
            </a:r>
          </a:p>
          <a:p>
            <a:pPr lvl="3"/>
            <a:r>
              <a:rPr lang="fr-CA" dirty="0" smtClean="0"/>
              <a:t>Quatrième niveau</a:t>
            </a:r>
          </a:p>
          <a:p>
            <a:pPr lvl="4"/>
            <a:r>
              <a:rPr lang="fr-CA" dirty="0" smtClean="0"/>
              <a:t>Cinquième niveau</a:t>
            </a:r>
            <a:endParaRPr lang="fr-FR" dirty="0"/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1168165" y="763269"/>
            <a:ext cx="551200" cy="0"/>
          </a:xfrm>
          <a:prstGeom prst="line">
            <a:avLst/>
          </a:prstGeom>
          <a:ln w="76200" cap="rnd" cmpd="sng">
            <a:solidFill>
              <a:schemeClr val="bg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9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position personnalisé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" name="Shape 45" descr="(-)orang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5660" y="1028932"/>
            <a:ext cx="4769201" cy="308563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395915" y="1606011"/>
            <a:ext cx="6411149" cy="1948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20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1168165" y="1128859"/>
            <a:ext cx="6813570" cy="287250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CA" dirty="0" smtClean="0"/>
              <a:t>Cliquez pour modifier les styles du texte du masque</a:t>
            </a:r>
          </a:p>
          <a:p>
            <a:pPr lvl="1"/>
            <a:r>
              <a:rPr lang="fr-CA" dirty="0" smtClean="0"/>
              <a:t>Deuxième niveau</a:t>
            </a:r>
          </a:p>
          <a:p>
            <a:pPr lvl="2"/>
            <a:r>
              <a:rPr lang="fr-CA" dirty="0" smtClean="0"/>
              <a:t>Troisième niveau</a:t>
            </a:r>
          </a:p>
          <a:p>
            <a:pPr lvl="3"/>
            <a:r>
              <a:rPr lang="fr-CA" dirty="0" smtClean="0"/>
              <a:t>Quatrième niveau</a:t>
            </a:r>
          </a:p>
          <a:p>
            <a:pPr lvl="4"/>
            <a:r>
              <a:rPr lang="fr-CA" dirty="0" smtClean="0"/>
              <a:t>Cinquième niveau</a:t>
            </a:r>
            <a:endParaRPr lang="fr-FR" dirty="0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1168165" y="763269"/>
            <a:ext cx="551200" cy="0"/>
          </a:xfrm>
          <a:prstGeom prst="line">
            <a:avLst/>
          </a:prstGeom>
          <a:ln w="76200" cap="rnd" cmpd="sng">
            <a:solidFill>
              <a:schemeClr val="bg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0734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KCJ_PPTStackSymboleBleu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05" y="4468971"/>
            <a:ext cx="953759" cy="42389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4516577" y="0"/>
            <a:ext cx="4627424" cy="5143500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5215481" y="661253"/>
            <a:ext cx="3239008" cy="38077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CA" dirty="0" smtClean="0"/>
              <a:t>Cliquez pour modifier les styles du texte du masque</a:t>
            </a:r>
          </a:p>
          <a:p>
            <a:pPr lvl="1"/>
            <a:r>
              <a:rPr lang="fr-CA" dirty="0" smtClean="0"/>
              <a:t>Deuxième niveau</a:t>
            </a:r>
          </a:p>
          <a:p>
            <a:pPr lvl="2"/>
            <a:r>
              <a:rPr lang="fr-CA" dirty="0" smtClean="0"/>
              <a:t>Troisième niveau</a:t>
            </a:r>
          </a:p>
          <a:p>
            <a:pPr lvl="3"/>
            <a:r>
              <a:rPr lang="fr-CA" dirty="0" smtClean="0"/>
              <a:t>Quatrième niveau</a:t>
            </a:r>
          </a:p>
          <a:p>
            <a:pPr lvl="4"/>
            <a:r>
              <a:rPr lang="fr-CA" dirty="0" smtClean="0"/>
              <a:t>Cinquième niveau</a:t>
            </a:r>
            <a:endParaRPr lang="fr-FR" dirty="0"/>
          </a:p>
        </p:txBody>
      </p:sp>
      <p:pic>
        <p:nvPicPr>
          <p:cNvPr id="9" name="Image 8" descr="LogoKCJ_3lignes_BlancRGB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1" t="15937" r="50559" b="11553"/>
          <a:stretch/>
        </p:blipFill>
        <p:spPr>
          <a:xfrm>
            <a:off x="8066249" y="4365776"/>
            <a:ext cx="1055207" cy="78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816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94" y="4547935"/>
            <a:ext cx="946573" cy="42069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4516577" y="0"/>
            <a:ext cx="4627424" cy="5143500"/>
          </a:xfrm>
          <a:prstGeom prst="rect">
            <a:avLst/>
          </a:prstGeom>
          <a:solidFill>
            <a:schemeClr val="tx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5215481" y="661253"/>
            <a:ext cx="3239008" cy="38077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CA" dirty="0" smtClean="0"/>
              <a:t>Cliquez pour modifier les styles du texte du masque</a:t>
            </a:r>
          </a:p>
          <a:p>
            <a:pPr lvl="1"/>
            <a:r>
              <a:rPr lang="fr-CA" dirty="0" smtClean="0"/>
              <a:t>Deuxième niveau</a:t>
            </a:r>
          </a:p>
          <a:p>
            <a:pPr lvl="2"/>
            <a:r>
              <a:rPr lang="fr-CA" dirty="0" smtClean="0"/>
              <a:t>Troisième niveau</a:t>
            </a:r>
          </a:p>
          <a:p>
            <a:pPr lvl="3"/>
            <a:r>
              <a:rPr lang="fr-CA" dirty="0" smtClean="0"/>
              <a:t>Quatrième niveau</a:t>
            </a:r>
          </a:p>
          <a:p>
            <a:pPr lvl="4"/>
            <a:r>
              <a:rPr lang="fr-CA" dirty="0" smtClean="0"/>
              <a:t>Cinquième niveau</a:t>
            </a:r>
            <a:endParaRPr lang="fr-FR" dirty="0"/>
          </a:p>
        </p:txBody>
      </p:sp>
      <p:pic>
        <p:nvPicPr>
          <p:cNvPr id="9" name="Image 8" descr="LogoKCJ_3lignes_BlancRGB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1" t="15937" r="50559" b="11553"/>
          <a:stretch/>
        </p:blipFill>
        <p:spPr>
          <a:xfrm>
            <a:off x="8066249" y="4365776"/>
            <a:ext cx="1055207" cy="78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420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516577" y="0"/>
            <a:ext cx="4627424" cy="5143500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5215481" y="661253"/>
            <a:ext cx="3239008" cy="38077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CA" dirty="0" smtClean="0"/>
              <a:t>Cliquez pour modifier les styles du texte du masque</a:t>
            </a:r>
          </a:p>
          <a:p>
            <a:pPr lvl="1"/>
            <a:r>
              <a:rPr lang="fr-CA" dirty="0" smtClean="0"/>
              <a:t>Deuxième niveau</a:t>
            </a:r>
          </a:p>
          <a:p>
            <a:pPr lvl="2"/>
            <a:r>
              <a:rPr lang="fr-CA" dirty="0" smtClean="0"/>
              <a:t>Troisième niveau</a:t>
            </a:r>
          </a:p>
          <a:p>
            <a:pPr lvl="3"/>
            <a:r>
              <a:rPr lang="fr-CA" dirty="0" smtClean="0"/>
              <a:t>Quatrième niveau</a:t>
            </a:r>
          </a:p>
          <a:p>
            <a:pPr lvl="4"/>
            <a:r>
              <a:rPr lang="fr-CA" dirty="0" smtClean="0"/>
              <a:t>Cinquième niveau</a:t>
            </a:r>
            <a:endParaRPr lang="fr-FR" dirty="0"/>
          </a:p>
        </p:txBody>
      </p:sp>
      <p:pic>
        <p:nvPicPr>
          <p:cNvPr id="9" name="Image 8" descr="LogoKCJ_3lignes_BlancRGB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1" t="15937" r="50559" b="11553"/>
          <a:stretch/>
        </p:blipFill>
        <p:spPr>
          <a:xfrm>
            <a:off x="8066249" y="4365776"/>
            <a:ext cx="1055207" cy="786991"/>
          </a:xfrm>
          <a:prstGeom prst="rect">
            <a:avLst/>
          </a:prstGeom>
        </p:spPr>
      </p:pic>
      <p:pic>
        <p:nvPicPr>
          <p:cNvPr id="10" name="Image 9" descr="KCJ_PPTStackWinkBleu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72" y="3996672"/>
            <a:ext cx="1008756" cy="97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554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516577" y="0"/>
            <a:ext cx="4627424" cy="5143500"/>
          </a:xfrm>
          <a:prstGeom prst="rect">
            <a:avLst/>
          </a:prstGeom>
          <a:solidFill>
            <a:schemeClr val="tx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215481" y="661253"/>
            <a:ext cx="3239008" cy="38077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CA" dirty="0" smtClean="0"/>
              <a:t>Cliquez pour modifier les styles du texte du masque</a:t>
            </a:r>
          </a:p>
          <a:p>
            <a:pPr lvl="1"/>
            <a:r>
              <a:rPr lang="fr-CA" dirty="0" smtClean="0"/>
              <a:t>Deuxième niveau</a:t>
            </a:r>
          </a:p>
          <a:p>
            <a:pPr lvl="2"/>
            <a:r>
              <a:rPr lang="fr-CA" dirty="0" smtClean="0"/>
              <a:t>Troisième niveau</a:t>
            </a:r>
          </a:p>
          <a:p>
            <a:pPr lvl="3"/>
            <a:r>
              <a:rPr lang="fr-CA" dirty="0" smtClean="0"/>
              <a:t>Quatrième niveau</a:t>
            </a:r>
          </a:p>
          <a:p>
            <a:pPr lvl="4"/>
            <a:r>
              <a:rPr lang="fr-CA" dirty="0" smtClean="0"/>
              <a:t>Cinquième niveau</a:t>
            </a:r>
            <a:endParaRPr lang="fr-FR" dirty="0"/>
          </a:p>
        </p:txBody>
      </p:sp>
      <p:pic>
        <p:nvPicPr>
          <p:cNvPr id="8" name="Image 7" descr="LogoKCJ_3lignes_BlancRGB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1" t="15937" r="50559" b="11553"/>
          <a:stretch/>
        </p:blipFill>
        <p:spPr>
          <a:xfrm>
            <a:off x="8066249" y="4365776"/>
            <a:ext cx="1055207" cy="78699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45" y="3922093"/>
            <a:ext cx="1010924" cy="98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956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KCJ_PPTOrd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30" y="1074535"/>
            <a:ext cx="2881713" cy="2881713"/>
          </a:xfrm>
          <a:prstGeom prst="rect">
            <a:avLst/>
          </a:prstGeom>
        </p:spPr>
      </p:pic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922882" y="1698219"/>
            <a:ext cx="5080209" cy="27707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CA" dirty="0" smtClean="0"/>
              <a:t>Cliquez pour modifier les styles du texte du masque</a:t>
            </a:r>
          </a:p>
          <a:p>
            <a:pPr lvl="1"/>
            <a:r>
              <a:rPr lang="fr-CA" dirty="0" smtClean="0"/>
              <a:t>Deuxième niveau</a:t>
            </a:r>
          </a:p>
          <a:p>
            <a:pPr lvl="2"/>
            <a:r>
              <a:rPr lang="fr-CA" dirty="0" smtClean="0"/>
              <a:t>Troisième niveau</a:t>
            </a:r>
          </a:p>
          <a:p>
            <a:pPr lvl="3"/>
            <a:r>
              <a:rPr lang="fr-CA" dirty="0" smtClean="0"/>
              <a:t>Quatrième niveau</a:t>
            </a:r>
          </a:p>
          <a:p>
            <a:pPr lvl="4"/>
            <a:r>
              <a:rPr lang="fr-CA" dirty="0" smtClean="0"/>
              <a:t>Cinquième niveau</a:t>
            </a:r>
            <a:endParaRPr lang="fr-FR" dirty="0"/>
          </a:p>
        </p:txBody>
      </p:sp>
      <p:pic>
        <p:nvPicPr>
          <p:cNvPr id="9" name="Image 8" descr="LogoKCJ_3lignes_BlancRGB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1" t="15937" r="50559" b="11553"/>
          <a:stretch/>
        </p:blipFill>
        <p:spPr>
          <a:xfrm>
            <a:off x="8066249" y="4365776"/>
            <a:ext cx="1055207" cy="786991"/>
          </a:xfrm>
          <a:prstGeom prst="rect">
            <a:avLst/>
          </a:prstGeom>
        </p:spPr>
      </p:pic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4250011" y="266714"/>
            <a:ext cx="4753080" cy="1431505"/>
          </a:xfrm>
        </p:spPr>
        <p:txBody>
          <a:bodyPr anchor="t">
            <a:noAutofit/>
          </a:bodyPr>
          <a:lstStyle>
            <a:lvl1pPr algn="l">
              <a:lnSpc>
                <a:spcPct val="200000"/>
              </a:lnSpc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CA" dirty="0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01106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KCJ_PPTOrd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30" y="1074535"/>
            <a:ext cx="2881713" cy="2881713"/>
          </a:xfrm>
          <a:prstGeom prst="rect">
            <a:avLst/>
          </a:prstGeom>
        </p:spPr>
      </p:pic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922882" y="1698219"/>
            <a:ext cx="5080209" cy="27707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CA" dirty="0" smtClean="0"/>
              <a:t>Cliquez pour modifier les styles du texte du masque</a:t>
            </a:r>
          </a:p>
          <a:p>
            <a:pPr lvl="1"/>
            <a:r>
              <a:rPr lang="fr-CA" dirty="0" smtClean="0"/>
              <a:t>Deuxième niveau</a:t>
            </a:r>
          </a:p>
          <a:p>
            <a:pPr lvl="2"/>
            <a:r>
              <a:rPr lang="fr-CA" dirty="0" smtClean="0"/>
              <a:t>Troisième niveau</a:t>
            </a:r>
          </a:p>
          <a:p>
            <a:pPr lvl="3"/>
            <a:r>
              <a:rPr lang="fr-CA" dirty="0" smtClean="0"/>
              <a:t>Quatrième niveau</a:t>
            </a:r>
          </a:p>
          <a:p>
            <a:pPr lvl="4"/>
            <a:r>
              <a:rPr lang="fr-CA" dirty="0" smtClean="0"/>
              <a:t>Cinquième niveau</a:t>
            </a:r>
            <a:endParaRPr lang="fr-FR" dirty="0"/>
          </a:p>
        </p:txBody>
      </p:sp>
      <p:pic>
        <p:nvPicPr>
          <p:cNvPr id="9" name="Image 8" descr="LogoKCJ_3lignes_BlancRGB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1" t="15937" r="50559" b="11553"/>
          <a:stretch/>
        </p:blipFill>
        <p:spPr>
          <a:xfrm>
            <a:off x="8066249" y="4365776"/>
            <a:ext cx="1055207" cy="786991"/>
          </a:xfrm>
          <a:prstGeom prst="rect">
            <a:avLst/>
          </a:prstGeom>
        </p:spPr>
      </p:pic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4250011" y="266714"/>
            <a:ext cx="4753080" cy="1431505"/>
          </a:xfrm>
        </p:spPr>
        <p:txBody>
          <a:bodyPr anchor="t">
            <a:noAutofit/>
          </a:bodyPr>
          <a:lstStyle>
            <a:lvl1pPr algn="l">
              <a:lnSpc>
                <a:spcPct val="200000"/>
              </a:lnSpc>
              <a:defRPr sz="3200" b="0" cap="none">
                <a:solidFill>
                  <a:srgbClr val="FF8939"/>
                </a:solidFill>
              </a:defRPr>
            </a:lvl1pPr>
          </a:lstStyle>
          <a:p>
            <a:r>
              <a:rPr lang="fr-CA" dirty="0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09994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516577" y="0"/>
            <a:ext cx="4627424" cy="5143500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215481" y="661253"/>
            <a:ext cx="3239008" cy="38077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CA" dirty="0" smtClean="0"/>
              <a:t>Cliquez pour modifier les styles du texte du masque</a:t>
            </a:r>
          </a:p>
          <a:p>
            <a:pPr lvl="1"/>
            <a:r>
              <a:rPr lang="fr-CA" dirty="0" smtClean="0"/>
              <a:t>Deuxième niveau</a:t>
            </a:r>
          </a:p>
          <a:p>
            <a:pPr lvl="2"/>
            <a:r>
              <a:rPr lang="fr-CA" dirty="0" smtClean="0"/>
              <a:t>Troisième niveau</a:t>
            </a:r>
          </a:p>
          <a:p>
            <a:pPr lvl="3"/>
            <a:r>
              <a:rPr lang="fr-CA" dirty="0" smtClean="0"/>
              <a:t>Quatrième niveau</a:t>
            </a:r>
          </a:p>
          <a:p>
            <a:pPr lvl="4"/>
            <a:r>
              <a:rPr lang="fr-CA" dirty="0" smtClean="0"/>
              <a:t>Cinquième niveau</a:t>
            </a:r>
            <a:endParaRPr lang="fr-FR" dirty="0"/>
          </a:p>
        </p:txBody>
      </p:sp>
      <p:pic>
        <p:nvPicPr>
          <p:cNvPr id="8" name="Image 7" descr="LogoKCJ_3lignes_BlancRGB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1" t="15937" r="50559" b="11553"/>
          <a:stretch/>
        </p:blipFill>
        <p:spPr>
          <a:xfrm>
            <a:off x="8066249" y="4365776"/>
            <a:ext cx="1055207" cy="786991"/>
          </a:xfrm>
          <a:prstGeom prst="rect">
            <a:avLst/>
          </a:prstGeom>
        </p:spPr>
      </p:pic>
      <p:pic>
        <p:nvPicPr>
          <p:cNvPr id="11" name="Image 10" descr="iStock_100639617_XLARGE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7" r="20321"/>
          <a:stretch/>
        </p:blipFill>
        <p:spPr>
          <a:xfrm>
            <a:off x="0" y="0"/>
            <a:ext cx="45165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839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516577" y="0"/>
            <a:ext cx="4627424" cy="5143500"/>
          </a:xfrm>
          <a:prstGeom prst="rect">
            <a:avLst/>
          </a:prstGeom>
          <a:solidFill>
            <a:schemeClr val="tx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215481" y="661253"/>
            <a:ext cx="3239008" cy="38077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CA" dirty="0" smtClean="0"/>
              <a:t>Cliquez pour modifier les styles du texte du masque</a:t>
            </a:r>
          </a:p>
          <a:p>
            <a:pPr lvl="1"/>
            <a:r>
              <a:rPr lang="fr-CA" dirty="0" smtClean="0"/>
              <a:t>Deuxième niveau</a:t>
            </a:r>
          </a:p>
          <a:p>
            <a:pPr lvl="2"/>
            <a:r>
              <a:rPr lang="fr-CA" dirty="0" smtClean="0"/>
              <a:t>Troisième niveau</a:t>
            </a:r>
          </a:p>
          <a:p>
            <a:pPr lvl="3"/>
            <a:r>
              <a:rPr lang="fr-CA" dirty="0" smtClean="0"/>
              <a:t>Quatrième niveau</a:t>
            </a:r>
          </a:p>
          <a:p>
            <a:pPr lvl="4"/>
            <a:r>
              <a:rPr lang="fr-CA" dirty="0" smtClean="0"/>
              <a:t>Cinquième niveau</a:t>
            </a:r>
            <a:endParaRPr lang="fr-FR" dirty="0"/>
          </a:p>
        </p:txBody>
      </p:sp>
      <p:pic>
        <p:nvPicPr>
          <p:cNvPr id="8" name="Image 7" descr="LogoKCJ_3lignes_BlancRGB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1" t="15937" r="50559" b="11553"/>
          <a:stretch/>
        </p:blipFill>
        <p:spPr>
          <a:xfrm>
            <a:off x="8066249" y="4365776"/>
            <a:ext cx="1055207" cy="786991"/>
          </a:xfrm>
          <a:prstGeom prst="rect">
            <a:avLst/>
          </a:prstGeom>
        </p:spPr>
      </p:pic>
      <p:pic>
        <p:nvPicPr>
          <p:cNvPr id="9" name="Image 8" descr="iStock_100639617_XLARGE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7" r="20321"/>
          <a:stretch/>
        </p:blipFill>
        <p:spPr>
          <a:xfrm>
            <a:off x="0" y="0"/>
            <a:ext cx="45165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368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144" y="205221"/>
            <a:ext cx="8229094" cy="858663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144" y="1203420"/>
            <a:ext cx="8229094" cy="2982825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1990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Disposition personnalisé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9993" y="4547935"/>
            <a:ext cx="946573" cy="420698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/>
          <p:nvPr/>
        </p:nvSpPr>
        <p:spPr>
          <a:xfrm>
            <a:off x="4516576" y="0"/>
            <a:ext cx="4627423" cy="5143499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5215480" y="661252"/>
            <a:ext cx="3239008" cy="3807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1" name="Shape 51" descr="LogoKCJ_3lignes_BlancRGB.png"/>
          <p:cNvPicPr preferRelativeResize="0"/>
          <p:nvPr/>
        </p:nvPicPr>
        <p:blipFill rotWithShape="1">
          <a:blip r:embed="rId3">
            <a:alphaModFix/>
          </a:blip>
          <a:srcRect l="6231" t="15937" r="50559" b="11553"/>
          <a:stretch/>
        </p:blipFill>
        <p:spPr>
          <a:xfrm>
            <a:off x="8066249" y="4365776"/>
            <a:ext cx="1055207" cy="786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apositive de titr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hape 56" descr="kcj-ppt-slides-v3_cove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423414" y="1483144"/>
            <a:ext cx="4230279" cy="19373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58" name="Shape 58" descr="LogoKCJ_3lignes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487" y="3774039"/>
            <a:ext cx="2799632" cy="124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 descr="Untitled-1.png"/>
          <p:cNvPicPr preferRelativeResize="0"/>
          <p:nvPr/>
        </p:nvPicPr>
        <p:blipFill rotWithShape="1">
          <a:blip r:embed="rId4">
            <a:alphaModFix/>
          </a:blip>
          <a:srcRect t="26357" b="1"/>
          <a:stretch/>
        </p:blipFill>
        <p:spPr>
          <a:xfrm>
            <a:off x="1687196" y="0"/>
            <a:ext cx="5664158" cy="19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-tête de sec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Shape 62" descr="KCJ_PPTBandeSymboleOrang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4795" y="0"/>
            <a:ext cx="89058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894795" y="878511"/>
            <a:ext cx="7792003" cy="1948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20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64" name="Shape 64" descr="LogoKCJ_3lignes_Blanc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9000" y="3523500"/>
            <a:ext cx="364500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position personnalisé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 descr="kcj-ppt-slides-v3_cove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 descr="Untitled-1.png"/>
          <p:cNvPicPr preferRelativeResize="0"/>
          <p:nvPr/>
        </p:nvPicPr>
        <p:blipFill rotWithShape="1">
          <a:blip r:embed="rId3">
            <a:alphaModFix/>
          </a:blip>
          <a:srcRect t="26357" b="1"/>
          <a:stretch/>
        </p:blipFill>
        <p:spPr>
          <a:xfrm>
            <a:off x="1687196" y="0"/>
            <a:ext cx="5664158" cy="195727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1395915" y="2495899"/>
            <a:ext cx="6411149" cy="1948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Disposition personnalisé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894795" y="266713"/>
            <a:ext cx="7792003" cy="1948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2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84" name="Shape 84" descr="KCJ_PPTBandeSymboleGrisPal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3128" y="0"/>
            <a:ext cx="89058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47.xml"/><Relationship Id="rId27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49.xml"/><Relationship Id="rId29" Type="http://schemas.openxmlformats.org/officeDocument/2006/relationships/theme" Target="../theme/theme2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DC7F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DC7F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DC7F9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" sz="1200" b="0" i="0" u="none" strike="noStrike" cap="none">
              <a:solidFill>
                <a:srgbClr val="8DC7F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dirty="0" smtClean="0"/>
              <a:t>Cliquez pour modifier les styles du texte du masque</a:t>
            </a:r>
          </a:p>
          <a:p>
            <a:pPr lvl="1"/>
            <a:r>
              <a:rPr lang="fr-CA" dirty="0" smtClean="0"/>
              <a:t>Deuxième niveau</a:t>
            </a:r>
          </a:p>
          <a:p>
            <a:pPr lvl="2"/>
            <a:r>
              <a:rPr lang="fr-CA" dirty="0" smtClean="0"/>
              <a:t>Troisième niveau</a:t>
            </a:r>
          </a:p>
          <a:p>
            <a:pPr lvl="3"/>
            <a:r>
              <a:rPr lang="fr-CA" dirty="0" smtClean="0"/>
              <a:t>Quatrième niveau</a:t>
            </a:r>
          </a:p>
          <a:p>
            <a:pPr lvl="4"/>
            <a:r>
              <a:rPr lang="fr-CA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GT Pressura"/>
                <a:cs typeface="GT Pressura"/>
              </a:defRPr>
            </a:lvl1pPr>
          </a:lstStyle>
          <a:p>
            <a:fld id="{47398D99-D2EA-134E-84B1-CE01256F4F54}" type="datetimeFigureOut">
              <a:rPr lang="fr-FR" smtClean="0"/>
              <a:pPr/>
              <a:t>17-02-06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GT Pressura"/>
                <a:cs typeface="GT Pressura"/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GT Pressura"/>
                <a:cs typeface="GT Pressura"/>
              </a:defRPr>
            </a:lvl1pPr>
          </a:lstStyle>
          <a:p>
            <a:fld id="{672077B9-1228-C241-91BB-042E8DFC86BE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774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 spc="300">
          <a:solidFill>
            <a:schemeClr val="tx1"/>
          </a:solidFill>
          <a:latin typeface="GT Pressura"/>
          <a:ea typeface="+mj-ea"/>
          <a:cs typeface="GT Pressur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b="0" i="0" kern="1200" spc="300">
          <a:solidFill>
            <a:schemeClr val="tx1"/>
          </a:solidFill>
          <a:latin typeface="GT Pressura"/>
          <a:ea typeface="+mn-ea"/>
          <a:cs typeface="GT Pressur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 spc="300">
          <a:solidFill>
            <a:schemeClr val="tx1"/>
          </a:solidFill>
          <a:latin typeface="GT Pressura"/>
          <a:ea typeface="+mn-ea"/>
          <a:cs typeface="GT Pressur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 spc="300">
          <a:solidFill>
            <a:schemeClr val="tx1"/>
          </a:solidFill>
          <a:latin typeface="GT Pressura"/>
          <a:ea typeface="+mn-ea"/>
          <a:cs typeface="GT Pressur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 spc="300">
          <a:solidFill>
            <a:schemeClr val="tx1"/>
          </a:solidFill>
          <a:latin typeface="GT Pressura"/>
          <a:ea typeface="+mn-ea"/>
          <a:cs typeface="GT Pressur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 spc="300">
          <a:solidFill>
            <a:schemeClr val="tx1"/>
          </a:solidFill>
          <a:latin typeface="GT Pressura"/>
          <a:ea typeface="+mn-ea"/>
          <a:cs typeface="GT Pressur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4" Type="http://schemas.openxmlformats.org/officeDocument/2006/relationships/image" Target="../media/image45.png"/><Relationship Id="rId5" Type="http://schemas.openxmlformats.org/officeDocument/2006/relationships/image" Target="../media/image52.jpe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mailto:educators@kidscodejeunesse.org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6" Type="http://schemas.openxmlformats.org/officeDocument/2006/relationships/image" Target="../media/image33.jpe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jpeg"/><Relationship Id="rId5" Type="http://schemas.openxmlformats.org/officeDocument/2006/relationships/image" Target="../media/image37.png"/><Relationship Id="rId6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acher_training_splash_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097" y="0"/>
            <a:ext cx="7772904" cy="2674572"/>
          </a:xfrm>
          <a:prstGeom prst="rect">
            <a:avLst/>
          </a:prstGeom>
        </p:spPr>
      </p:pic>
      <p:sp>
        <p:nvSpPr>
          <p:cNvPr id="165" name="Shape 165"/>
          <p:cNvSpPr/>
          <p:nvPr/>
        </p:nvSpPr>
        <p:spPr>
          <a:xfrm flipH="1">
            <a:off x="621288" y="1683633"/>
            <a:ext cx="4678197" cy="73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CA" sz="3600" dirty="0">
                <a:solidFill>
                  <a:schemeClr val="lt1"/>
                </a:solidFill>
              </a:rPr>
              <a:t>Une introduction à la</a:t>
            </a:r>
          </a:p>
        </p:txBody>
      </p:sp>
      <p:sp>
        <p:nvSpPr>
          <p:cNvPr id="166" name="Shape 166"/>
          <p:cNvSpPr/>
          <p:nvPr/>
        </p:nvSpPr>
        <p:spPr>
          <a:xfrm flipH="1">
            <a:off x="2445024" y="2674572"/>
            <a:ext cx="6042556" cy="73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CA" sz="3600" dirty="0" smtClean="0">
                <a:solidFill>
                  <a:schemeClr val="lt1"/>
                </a:solidFill>
              </a:rPr>
              <a:t>programmation informatique</a:t>
            </a:r>
            <a:endParaRPr lang="fr-CA"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4661300" y="661250"/>
            <a:ext cx="4482599" cy="380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fr-CA" sz="3600" b="0" i="0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Décomposition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fr-CA" sz="3600" dirty="0"/>
              <a:t/>
            </a:r>
            <a:br>
              <a:rPr lang="fr-CA" sz="3600" dirty="0"/>
            </a:br>
            <a:r>
              <a:rPr lang="fr-CA" sz="3600" dirty="0"/>
              <a:t>Réduire un problème </a:t>
            </a:r>
            <a:r>
              <a:rPr lang="fr-CA" sz="3600" dirty="0">
                <a:solidFill>
                  <a:schemeClr val="bg2"/>
                </a:solidFill>
              </a:rPr>
              <a:t>complexe </a:t>
            </a:r>
            <a:r>
              <a:rPr lang="fr-CA" sz="3600" dirty="0"/>
              <a:t>en morceaux </a:t>
            </a:r>
            <a:r>
              <a:rPr lang="fr-CA" sz="3600" dirty="0">
                <a:solidFill>
                  <a:schemeClr val="bg2"/>
                </a:solidFill>
              </a:rPr>
              <a:t>simples</a:t>
            </a:r>
            <a:endParaRPr lang="fr-CA" sz="36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lang="fr-CA" sz="36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lang="fr-CA" sz="3600" b="1" dirty="0"/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lang="fr-CA" sz="3600" dirty="0"/>
          </a:p>
          <a:p>
            <a:pPr marL="0" marR="0" lvl="0" indent="0" algn="l" rtl="0"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fr-CA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559837" y="407542"/>
            <a:ext cx="3460133" cy="6228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fr-CA" sz="2800" b="1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Enseigner à la classe…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44650" y="776875"/>
            <a:ext cx="2229600" cy="159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todo_list_v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04" y="1030416"/>
            <a:ext cx="1783400" cy="268971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4715932" y="334225"/>
            <a:ext cx="4288419" cy="431629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fr-CA" sz="2800" u="sng" dirty="0"/>
              <a:t>Reconnaissance de schémas</a:t>
            </a:r>
          </a:p>
          <a:p>
            <a:pPr marL="0" lvl="0" indent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fr-CA" sz="2800" u="sng" dirty="0"/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fr-CA" dirty="0"/>
              <a:t>Apprendre à identifier et se servir des similarités  pour</a:t>
            </a:r>
            <a:br>
              <a:rPr lang="fr-CA" dirty="0"/>
            </a:br>
            <a:endParaRPr lang="fr-CA" dirty="0"/>
          </a:p>
          <a:p>
            <a:pPr marL="0" indent="0">
              <a:spcBef>
                <a:spcPts val="0"/>
              </a:spcBef>
              <a:buClr>
                <a:schemeClr val="bg2"/>
              </a:buClr>
              <a:buSzPct val="75000"/>
            </a:pPr>
            <a:r>
              <a:rPr lang="fr-CA" i="1" dirty="0"/>
              <a:t> Simplifier</a:t>
            </a:r>
          </a:p>
          <a:p>
            <a:pPr marL="0" indent="0">
              <a:spcBef>
                <a:spcPts val="0"/>
              </a:spcBef>
              <a:buClr>
                <a:schemeClr val="bg2"/>
              </a:buClr>
              <a:buSzPct val="75000"/>
            </a:pPr>
            <a:r>
              <a:rPr lang="fr-CA" i="1" dirty="0"/>
              <a:t> Réduire</a:t>
            </a:r>
          </a:p>
          <a:p>
            <a:pPr marL="0" indent="0">
              <a:spcBef>
                <a:spcPts val="0"/>
              </a:spcBef>
              <a:buClr>
                <a:schemeClr val="bg2"/>
              </a:buClr>
              <a:buSzPct val="75000"/>
            </a:pPr>
            <a:r>
              <a:rPr lang="fr-CA" i="1" dirty="0"/>
              <a:t> Appliquer des solutions semblables</a:t>
            </a:r>
          </a:p>
        </p:txBody>
      </p:sp>
      <p:pic>
        <p:nvPicPr>
          <p:cNvPr id="4" name="Picture 3" descr="faces_vas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78" y="661252"/>
            <a:ext cx="2936522" cy="383024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4831603" y="458338"/>
            <a:ext cx="4163200" cy="38077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fr-CA" sz="3600" b="0" i="0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Abstraction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lang="fr-CA" sz="3600" b="0" i="0" u="sng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Clr>
                <a:schemeClr val="bg2"/>
              </a:buClr>
              <a:buSzPct val="75000"/>
            </a:pPr>
            <a:r>
              <a:rPr lang="fr-CA" i="1" dirty="0"/>
              <a:t> Réduire à un ensemble de </a:t>
            </a:r>
            <a:r>
              <a:rPr lang="fr-CA" i="1" dirty="0">
                <a:solidFill>
                  <a:schemeClr val="bg2"/>
                </a:solidFill>
              </a:rPr>
              <a:t>caractéristiques essentielles</a:t>
            </a:r>
          </a:p>
          <a:p>
            <a:pPr marL="0" indent="0">
              <a:spcBef>
                <a:spcPts val="0"/>
              </a:spcBef>
              <a:buClr>
                <a:schemeClr val="bg2"/>
              </a:buClr>
              <a:buSzPct val="75000"/>
            </a:pPr>
            <a:r>
              <a:rPr lang="fr-CA" i="1" dirty="0"/>
              <a:t> Résumer</a:t>
            </a:r>
          </a:p>
          <a:p>
            <a:pPr marL="0" indent="0">
              <a:spcBef>
                <a:spcPts val="0"/>
              </a:spcBef>
              <a:buClr>
                <a:schemeClr val="bg2"/>
              </a:buClr>
              <a:buSzPct val="75000"/>
            </a:pPr>
            <a:r>
              <a:rPr lang="fr-CA" i="1" dirty="0"/>
              <a:t> Modèles non réalistes</a:t>
            </a:r>
          </a:p>
        </p:txBody>
      </p:sp>
      <p:pic>
        <p:nvPicPr>
          <p:cNvPr id="285" name="Shape 285" descr="globe.jpg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70"/>
            <a:ext cx="2088609" cy="1811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world2016Q2p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069" y="3237215"/>
            <a:ext cx="3028207" cy="1675608"/>
          </a:xfrm>
          <a:prstGeom prst="rect">
            <a:avLst/>
          </a:prstGeom>
        </p:spPr>
      </p:pic>
      <p:pic>
        <p:nvPicPr>
          <p:cNvPr id="7" name="Picture 6" descr="scratch_cat_sprit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609" y="1085881"/>
            <a:ext cx="1576840" cy="170094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4715933" y="230898"/>
            <a:ext cx="4216400" cy="3807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fr-CA" sz="3600" dirty="0"/>
              <a:t>Mise en pratique de</a:t>
            </a:r>
          </a:p>
          <a:p>
            <a:pPr marL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fr-CA" sz="3600" dirty="0"/>
          </a:p>
          <a:p>
            <a:pPr marL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fr-CA" sz="3600" i="1" dirty="0">
                <a:solidFill>
                  <a:schemeClr val="bg1"/>
                </a:solidFill>
              </a:rPr>
              <a:t>la reconnaissance de modèles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fr-CA" sz="3600" dirty="0">
                <a:solidFill>
                  <a:schemeClr val="bg1"/>
                </a:solidFill>
              </a:rPr>
              <a:t>et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fr-CA" sz="3600" i="1" dirty="0">
                <a:solidFill>
                  <a:schemeClr val="bg1"/>
                </a:solidFill>
              </a:rPr>
              <a:t>d’abstraction</a:t>
            </a:r>
          </a:p>
        </p:txBody>
      </p:sp>
      <p:pic>
        <p:nvPicPr>
          <p:cNvPr id="5" name="Picture 4" descr="triangle_patter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4" y="930637"/>
            <a:ext cx="3309451" cy="353821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5215480" y="661252"/>
            <a:ext cx="3239100" cy="3807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fr-CA" sz="3600" u="sng" dirty="0"/>
              <a:t>Logique</a:t>
            </a:r>
          </a:p>
          <a:p>
            <a:pPr marL="0" lvl="0" indent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fr-CA" sz="3600" dirty="0"/>
          </a:p>
          <a:p>
            <a:pPr marL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fr-CA" sz="2800" dirty="0"/>
              <a:t>Analyzer </a:t>
            </a:r>
          </a:p>
          <a:p>
            <a:pPr marL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fr-CA" sz="2800" dirty="0"/>
              <a:t>et </a:t>
            </a:r>
            <a:br>
              <a:rPr lang="fr-CA" sz="2800" dirty="0"/>
            </a:br>
            <a:r>
              <a:rPr lang="fr-CA" sz="2800" dirty="0"/>
              <a:t>prédire </a:t>
            </a:r>
            <a:br>
              <a:rPr lang="fr-CA" sz="2800" dirty="0"/>
            </a:br>
            <a:r>
              <a:rPr lang="fr-CA" sz="2800" dirty="0"/>
              <a:t/>
            </a:r>
            <a:br>
              <a:rPr lang="fr-CA" sz="2800" dirty="0"/>
            </a:br>
            <a:r>
              <a:rPr lang="fr-CA" sz="2800" dirty="0"/>
              <a:t>(cause &amp; effet)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71974" y="516467"/>
            <a:ext cx="4398425" cy="347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CA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Défi de pensée informatique:</a:t>
            </a:r>
          </a:p>
          <a:p>
            <a:pPr lvl="0" rtl="0">
              <a:spcBef>
                <a:spcPts val="0"/>
              </a:spcBef>
              <a:buNone/>
            </a:pPr>
            <a:endParaRPr lang="fr-CA" sz="2400" dirty="0">
              <a:solidFill>
                <a:srgbClr val="FF8B33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r-CA" sz="2400" b="1" spc="-1" dirty="0">
                <a:solidFill>
                  <a:schemeClr val="bg2"/>
                </a:solidFill>
                <a:uFill>
                  <a:solidFill>
                    <a:srgbClr val="FFFFFF"/>
                  </a:solidFill>
                </a:uFill>
                <a:latin typeface="Avenir Next Regular"/>
              </a:rPr>
              <a:t>Si aujourd’hui est vendredi, quel est le jour après le jour avant le jour avant demain?</a:t>
            </a:r>
            <a:endParaRPr lang="fr-CA" sz="2400" dirty="0">
              <a:solidFill>
                <a:srgbClr val="FF8B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-CA" sz="2400" dirty="0">
                <a:solidFill>
                  <a:srgbClr val="FF8B3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 lang="fr-CA" dirty="0"/>
          </a:p>
        </p:txBody>
      </p:sp>
    </p:spTree>
  </p:cSld>
  <p:clrMapOvr>
    <a:masterClrMapping/>
  </p:clrMapOvr>
  <p:transition xmlns:p14="http://schemas.microsoft.com/office/powerpoint/2010/main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4631267" y="333452"/>
            <a:ext cx="4512733" cy="41547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fr-CA" sz="3600" dirty="0"/>
              <a:t>Mise en pratique:</a:t>
            </a:r>
          </a:p>
          <a:p>
            <a:pPr marL="0" lvl="0" indent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fr-CA" sz="3600" dirty="0"/>
          </a:p>
          <a:p>
            <a:pPr marL="0" lvl="0" indent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fr-CA" sz="3600" i="1" dirty="0">
                <a:solidFill>
                  <a:srgbClr val="FFFFFF"/>
                </a:solidFill>
              </a:rPr>
              <a:t>décomposition</a:t>
            </a:r>
            <a:r>
              <a:rPr lang="fr-CA" sz="3600" i="1" dirty="0"/>
              <a:t>,</a:t>
            </a:r>
          </a:p>
          <a:p>
            <a:pPr marL="0" lvl="0" indent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fr-CA" sz="3600" i="1" dirty="0">
                <a:solidFill>
                  <a:schemeClr val="bg1"/>
                </a:solidFill>
              </a:rPr>
              <a:t> logique </a:t>
            </a:r>
          </a:p>
          <a:p>
            <a:pPr marL="0" lvl="0" indent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fr-CA" sz="3600" dirty="0"/>
              <a:t>et </a:t>
            </a:r>
          </a:p>
          <a:p>
            <a:pPr marL="0" lvl="0" indent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fr-CA" sz="3600" i="1" dirty="0">
                <a:solidFill>
                  <a:srgbClr val="FFFFFF"/>
                </a:solidFill>
              </a:rPr>
              <a:t>reconnaissance des schémas</a:t>
            </a:r>
            <a:endParaRPr lang="fr-CA" sz="2800" i="1" dirty="0">
              <a:solidFill>
                <a:srgbClr val="FFFFFF"/>
              </a:solidFill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71974" y="661252"/>
            <a:ext cx="4398425" cy="347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fr-CA" sz="2400" b="1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venir Next Regular"/>
              </a:rPr>
              <a:t>Si aujourd’hui est </a:t>
            </a:r>
            <a:r>
              <a:rPr lang="fr-CA" sz="2400" b="1" spc="-1" dirty="0">
                <a:solidFill>
                  <a:schemeClr val="bg2"/>
                </a:solidFill>
                <a:uFill>
                  <a:solidFill>
                    <a:srgbClr val="FFFFFF"/>
                  </a:solidFill>
                </a:uFill>
                <a:latin typeface="Avenir Next Regular"/>
              </a:rPr>
              <a:t>vendredi</a:t>
            </a:r>
            <a:r>
              <a:rPr lang="fr-CA" sz="2400" b="1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venir Next Regular"/>
              </a:rPr>
              <a:t>, quel est </a:t>
            </a:r>
          </a:p>
          <a:p>
            <a:r>
              <a:rPr lang="fr-CA" sz="2400" b="1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venir Next Regular"/>
              </a:rPr>
              <a:t>le jour après </a:t>
            </a:r>
          </a:p>
          <a:p>
            <a:r>
              <a:rPr lang="fr-CA" sz="2400" b="1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venir Next Regular"/>
              </a:rPr>
              <a:t>le jour avant </a:t>
            </a:r>
          </a:p>
          <a:p>
            <a:r>
              <a:rPr lang="fr-CA" sz="2400" b="1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venir Next Regular"/>
              </a:rPr>
              <a:t>le jour avant </a:t>
            </a:r>
          </a:p>
          <a:p>
            <a:r>
              <a:rPr lang="fr-CA" sz="2400" b="1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venir Next Regular"/>
              </a:rPr>
              <a:t>demain</a:t>
            </a:r>
            <a:endParaRPr lang="en"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8B3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4631267" y="296028"/>
            <a:ext cx="4512733" cy="417282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SzPct val="25000"/>
              <a:buNone/>
            </a:pPr>
            <a:r>
              <a:rPr lang="fr-CA" sz="3600" dirty="0"/>
              <a:t>Mise en pratique:</a:t>
            </a:r>
          </a:p>
          <a:p>
            <a:pPr marL="0" lvl="0" indent="0" algn="ctr">
              <a:spcBef>
                <a:spcPts val="0"/>
              </a:spcBef>
              <a:buSzPct val="25000"/>
              <a:buNone/>
            </a:pPr>
            <a:endParaRPr lang="fr-CA" sz="3600" dirty="0"/>
          </a:p>
          <a:p>
            <a:pPr marL="0" lvl="0" indent="0" algn="ctr">
              <a:spcBef>
                <a:spcPts val="0"/>
              </a:spcBef>
              <a:buSzPct val="25000"/>
              <a:buNone/>
            </a:pPr>
            <a:r>
              <a:rPr lang="fr-CA" sz="3600" i="1" dirty="0">
                <a:solidFill>
                  <a:srgbClr val="FFFFFF"/>
                </a:solidFill>
              </a:rPr>
              <a:t>décomposition</a:t>
            </a:r>
            <a:r>
              <a:rPr lang="fr-CA" sz="3600" i="1" dirty="0"/>
              <a:t>,</a:t>
            </a:r>
          </a:p>
          <a:p>
            <a:pPr marL="0" lvl="0" indent="0" algn="ctr">
              <a:spcBef>
                <a:spcPts val="0"/>
              </a:spcBef>
              <a:buSzPct val="25000"/>
              <a:buNone/>
            </a:pPr>
            <a:r>
              <a:rPr lang="fr-CA" sz="3600" i="1" dirty="0">
                <a:solidFill>
                  <a:schemeClr val="bg1"/>
                </a:solidFill>
              </a:rPr>
              <a:t> logique </a:t>
            </a:r>
          </a:p>
          <a:p>
            <a:pPr marL="0" lvl="0" indent="0" algn="ctr">
              <a:spcBef>
                <a:spcPts val="0"/>
              </a:spcBef>
              <a:buSzPct val="25000"/>
              <a:buNone/>
            </a:pPr>
            <a:r>
              <a:rPr lang="fr-CA" sz="3600" dirty="0"/>
              <a:t>et </a:t>
            </a:r>
          </a:p>
          <a:p>
            <a:pPr marL="0" lvl="0" indent="0" algn="ctr">
              <a:spcBef>
                <a:spcPts val="0"/>
              </a:spcBef>
              <a:buSzPct val="25000"/>
              <a:buNone/>
            </a:pPr>
            <a:r>
              <a:rPr lang="fr-CA" sz="3600" i="1" dirty="0">
                <a:solidFill>
                  <a:srgbClr val="FFFFFF"/>
                </a:solidFill>
              </a:rPr>
              <a:t>reconnaissance des schémas</a:t>
            </a:r>
            <a:endParaRPr lang="fr-CA" sz="2800" i="1" dirty="0">
              <a:solidFill>
                <a:srgbClr val="FFFFFF"/>
              </a:solidFill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71974" y="989052"/>
            <a:ext cx="4398425" cy="347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fr-CA" sz="2400" b="1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venir Next Regular"/>
              </a:rPr>
              <a:t>Si aujourd’hui est </a:t>
            </a:r>
            <a:r>
              <a:rPr lang="fr-CA" sz="2400" b="1" spc="-1" dirty="0">
                <a:solidFill>
                  <a:schemeClr val="bg2"/>
                </a:solidFill>
                <a:uFill>
                  <a:solidFill>
                    <a:srgbClr val="FFFFFF"/>
                  </a:solidFill>
                </a:uFill>
                <a:latin typeface="Avenir Next Regular"/>
              </a:rPr>
              <a:t>vendredi</a:t>
            </a:r>
            <a:r>
              <a:rPr lang="fr-CA" sz="2400" b="1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venir Next Regular"/>
              </a:rPr>
              <a:t>, quel est </a:t>
            </a:r>
          </a:p>
          <a:p>
            <a:r>
              <a:rPr lang="fr-CA" sz="2400" b="1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venir Next Regular"/>
              </a:rPr>
              <a:t>    le jour après </a:t>
            </a:r>
          </a:p>
          <a:p>
            <a:r>
              <a:rPr lang="fr-CA" sz="2400" b="1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venir Next Regular"/>
              </a:rPr>
              <a:t>        le jour avant </a:t>
            </a:r>
          </a:p>
          <a:p>
            <a:r>
              <a:rPr lang="fr-CA" sz="2400" b="1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venir Next Regular"/>
              </a:rPr>
              <a:t>            le jour avant </a:t>
            </a:r>
          </a:p>
          <a:p>
            <a:r>
              <a:rPr lang="fr-CA" sz="2400" b="1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venir Next Regular"/>
              </a:rPr>
              <a:t>               </a:t>
            </a:r>
            <a:r>
              <a:rPr lang="fr-CA" sz="2400" b="1" spc="-1" dirty="0">
                <a:solidFill>
                  <a:srgbClr val="FF8939"/>
                </a:solidFill>
                <a:uFill>
                  <a:solidFill>
                    <a:srgbClr val="FFFFFF"/>
                  </a:solidFill>
                </a:uFill>
                <a:latin typeface="Avenir Next Regular"/>
              </a:rPr>
              <a:t>demain</a:t>
            </a:r>
            <a:endParaRPr lang="fr-CA" sz="2400" dirty="0">
              <a:solidFill>
                <a:srgbClr val="FF893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fr-CA" sz="2400" dirty="0">
                <a:solidFill>
                  <a:srgbClr val="FF8B3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/>
            <a:endParaRPr lang="fr-CA" sz="2400" dirty="0"/>
          </a:p>
          <a:p>
            <a:pPr lvl="0" rtl="0">
              <a:spcBef>
                <a:spcPts val="0"/>
              </a:spcBef>
              <a:buNone/>
            </a:pPr>
            <a:endParaRPr lang="fr-CA" sz="2400" dirty="0">
              <a:solidFill>
                <a:srgbClr val="FF8B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-CA" sz="2400" dirty="0">
                <a:solidFill>
                  <a:srgbClr val="FF8B3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 lang="fr-CA" dirty="0"/>
          </a:p>
        </p:txBody>
      </p:sp>
    </p:spTree>
  </p:cSld>
  <p:clrMapOvr>
    <a:masterClrMapping/>
  </p:clrMapOvr>
  <p:transition xmlns:p14="http://schemas.microsoft.com/office/powerpoint/2010/main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4631267" y="296029"/>
            <a:ext cx="4512733" cy="421844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SzPct val="25000"/>
              <a:buNone/>
            </a:pPr>
            <a:r>
              <a:rPr lang="fr-CA" sz="3600" dirty="0"/>
              <a:t>Mise en pratique:</a:t>
            </a:r>
          </a:p>
          <a:p>
            <a:pPr marL="0" lvl="0" indent="0" algn="ctr">
              <a:spcBef>
                <a:spcPts val="0"/>
              </a:spcBef>
              <a:buSzPct val="25000"/>
              <a:buNone/>
            </a:pPr>
            <a:endParaRPr lang="fr-CA" sz="3600" dirty="0"/>
          </a:p>
          <a:p>
            <a:pPr marL="0" lvl="0" indent="0" algn="ctr">
              <a:spcBef>
                <a:spcPts val="0"/>
              </a:spcBef>
              <a:buSzPct val="25000"/>
              <a:buNone/>
            </a:pPr>
            <a:r>
              <a:rPr lang="fr-CA" sz="3600" i="1" dirty="0">
                <a:solidFill>
                  <a:srgbClr val="FFFFFF"/>
                </a:solidFill>
              </a:rPr>
              <a:t>décomposition</a:t>
            </a:r>
            <a:r>
              <a:rPr lang="fr-CA" sz="3600" i="1" dirty="0"/>
              <a:t>,</a:t>
            </a:r>
          </a:p>
          <a:p>
            <a:pPr marL="0" lvl="0" indent="0" algn="ctr">
              <a:spcBef>
                <a:spcPts val="0"/>
              </a:spcBef>
              <a:buSzPct val="25000"/>
              <a:buNone/>
            </a:pPr>
            <a:r>
              <a:rPr lang="fr-CA" sz="3600" i="1" dirty="0">
                <a:solidFill>
                  <a:schemeClr val="bg1"/>
                </a:solidFill>
              </a:rPr>
              <a:t> logique </a:t>
            </a:r>
          </a:p>
          <a:p>
            <a:pPr marL="0" lvl="0" indent="0" algn="ctr">
              <a:spcBef>
                <a:spcPts val="0"/>
              </a:spcBef>
              <a:buSzPct val="25000"/>
              <a:buNone/>
            </a:pPr>
            <a:r>
              <a:rPr lang="fr-CA" sz="3600" dirty="0"/>
              <a:t>et </a:t>
            </a:r>
          </a:p>
          <a:p>
            <a:pPr marL="0" lvl="0" indent="0" algn="ctr">
              <a:spcBef>
                <a:spcPts val="0"/>
              </a:spcBef>
              <a:buSzPct val="25000"/>
              <a:buNone/>
            </a:pPr>
            <a:r>
              <a:rPr lang="fr-CA" sz="3600" i="1" dirty="0">
                <a:solidFill>
                  <a:srgbClr val="FFFFFF"/>
                </a:solidFill>
              </a:rPr>
              <a:t>reconnaissance des schémas</a:t>
            </a:r>
            <a:endParaRPr lang="fr-CA" sz="2800" i="1" dirty="0">
              <a:solidFill>
                <a:srgbClr val="FFFFFF"/>
              </a:solidFill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71974" y="516467"/>
            <a:ext cx="4398425" cy="347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fr-CA" sz="24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Est-ce que ceci est un problème simple maintenant?</a:t>
            </a:r>
          </a:p>
          <a:p>
            <a:pPr lvl="0" rtl="0">
              <a:spcBef>
                <a:spcPts val="0"/>
              </a:spcBef>
              <a:buNone/>
            </a:pPr>
            <a:endParaRPr lang="fr-CA"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r-CA" sz="2400" b="1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venir Next Regular"/>
              </a:rPr>
              <a:t>Si aujourd’hui est vendredi, quel est </a:t>
            </a:r>
            <a:r>
              <a:rPr lang="fr-CA" sz="2400" b="1" spc="-1" dirty="0">
                <a:solidFill>
                  <a:schemeClr val="bg2"/>
                </a:solidFill>
                <a:uFill>
                  <a:solidFill>
                    <a:srgbClr val="FFFFFF"/>
                  </a:solidFill>
                </a:uFill>
                <a:latin typeface="Avenir Next Regular"/>
              </a:rPr>
              <a:t>(</a:t>
            </a:r>
            <a:r>
              <a:rPr lang="fr-CA" sz="2400" b="1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venir Next Regular"/>
              </a:rPr>
              <a:t>le jour après </a:t>
            </a:r>
            <a:r>
              <a:rPr lang="fr-CA" sz="2400" b="1" spc="-1" dirty="0">
                <a:solidFill>
                  <a:srgbClr val="FF8939"/>
                </a:solidFill>
                <a:uFill>
                  <a:solidFill>
                    <a:srgbClr val="FFFFFF"/>
                  </a:solidFill>
                </a:uFill>
                <a:latin typeface="Avenir Next Regular"/>
              </a:rPr>
              <a:t>(</a:t>
            </a:r>
            <a:r>
              <a:rPr lang="fr-CA" sz="2400" b="1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venir Next Regular"/>
              </a:rPr>
              <a:t>le jour avant </a:t>
            </a:r>
            <a:r>
              <a:rPr lang="fr-CA" sz="2400" b="1" spc="-1" dirty="0">
                <a:solidFill>
                  <a:srgbClr val="FF8939"/>
                </a:solidFill>
                <a:uFill>
                  <a:solidFill>
                    <a:srgbClr val="FFFFFF"/>
                  </a:solidFill>
                </a:uFill>
                <a:latin typeface="Avenir Next Regular"/>
              </a:rPr>
              <a:t>(</a:t>
            </a:r>
            <a:r>
              <a:rPr lang="fr-CA" sz="2400" b="1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venir Next Regular"/>
              </a:rPr>
              <a:t>le jour avant </a:t>
            </a:r>
            <a:r>
              <a:rPr lang="fr-CA" sz="2400" b="1" spc="-1" dirty="0">
                <a:solidFill>
                  <a:srgbClr val="FF8939"/>
                </a:solidFill>
                <a:uFill>
                  <a:solidFill>
                    <a:srgbClr val="FFFFFF"/>
                  </a:solidFill>
                </a:uFill>
                <a:latin typeface="Avenir Next Regular"/>
              </a:rPr>
              <a:t>(</a:t>
            </a:r>
            <a:r>
              <a:rPr lang="fr-CA" sz="2400" b="1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venir Next Regular"/>
              </a:rPr>
              <a:t>demain</a:t>
            </a:r>
            <a:r>
              <a:rPr lang="fr-CA" sz="2400" b="1" spc="-1" dirty="0">
                <a:solidFill>
                  <a:srgbClr val="FF8939"/>
                </a:solidFill>
                <a:uFill>
                  <a:solidFill>
                    <a:srgbClr val="FFFFFF"/>
                  </a:solidFill>
                </a:uFill>
                <a:latin typeface="Avenir Next Regular"/>
              </a:rPr>
              <a:t>))))</a:t>
            </a:r>
            <a:r>
              <a:rPr lang="fr-CA" sz="2400" b="1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venir Next Regular"/>
              </a:rPr>
              <a:t>?</a:t>
            </a:r>
            <a:endParaRPr lang="fr-CA"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fr-CA" sz="2400" dirty="0">
                <a:solidFill>
                  <a:srgbClr val="FF8B3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lang="fr-CA" sz="2400" dirty="0">
              <a:solidFill>
                <a:srgbClr val="FF8B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-CA" sz="2400" dirty="0">
                <a:solidFill>
                  <a:srgbClr val="FF8B3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 lang="fr-CA" dirty="0"/>
          </a:p>
        </p:txBody>
      </p:sp>
    </p:spTree>
  </p:cSld>
  <p:clrMapOvr>
    <a:masterClrMapping/>
  </p:clrMapOvr>
  <p:transition xmlns:p14="http://schemas.microsoft.com/office/powerpoint/2010/main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4792133" y="237067"/>
            <a:ext cx="4351867" cy="446885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SzPct val="25000"/>
              <a:buNone/>
            </a:pPr>
            <a:r>
              <a:rPr lang="fr-CA" sz="2800" dirty="0"/>
              <a:t>La pensée informatique en action!</a:t>
            </a:r>
            <a:r>
              <a:rPr lang="fr-CA" sz="2000" dirty="0"/>
              <a:t/>
            </a:r>
            <a:br>
              <a:rPr lang="fr-CA" sz="2000" dirty="0"/>
            </a:br>
            <a:endParaRPr lang="fr-CA" sz="2000" dirty="0"/>
          </a:p>
          <a:p>
            <a:pPr marL="0" indent="0">
              <a:spcBef>
                <a:spcPts val="0"/>
              </a:spcBef>
              <a:buClr>
                <a:schemeClr val="bg2"/>
              </a:buClr>
              <a:buSzPct val="75000"/>
              <a:buFont typeface="Wingdings" charset="2"/>
              <a:buChar char="ü"/>
            </a:pPr>
            <a:r>
              <a:rPr lang="fr-CA" sz="2300" dirty="0"/>
              <a:t> Décomposition</a:t>
            </a:r>
            <a:br>
              <a:rPr lang="fr-CA" sz="2300" dirty="0"/>
            </a:br>
            <a:endParaRPr lang="fr-CA" sz="2300" dirty="0"/>
          </a:p>
          <a:p>
            <a:pPr marL="0" indent="0">
              <a:spcBef>
                <a:spcPts val="0"/>
              </a:spcBef>
              <a:buClr>
                <a:schemeClr val="bg2"/>
              </a:buClr>
              <a:buSzPct val="75000"/>
              <a:buFont typeface="Wingdings" charset="2"/>
              <a:buChar char="ü"/>
            </a:pPr>
            <a:r>
              <a:rPr lang="fr-CA" sz="2300" dirty="0"/>
              <a:t> Logique</a:t>
            </a:r>
            <a:br>
              <a:rPr lang="fr-CA" sz="2300" dirty="0"/>
            </a:br>
            <a:endParaRPr lang="fr-CA" sz="2300" dirty="0"/>
          </a:p>
          <a:p>
            <a:pPr marL="0" indent="0">
              <a:spcBef>
                <a:spcPts val="0"/>
              </a:spcBef>
              <a:buClr>
                <a:schemeClr val="bg2"/>
              </a:buClr>
              <a:buSzPct val="75000"/>
              <a:buFont typeface="Wingdings" charset="2"/>
              <a:buChar char="ü"/>
            </a:pPr>
            <a:r>
              <a:rPr lang="fr-CA" sz="2300" dirty="0"/>
              <a:t> Reconnaissance de schémas</a:t>
            </a:r>
          </a:p>
          <a:p>
            <a:pPr marL="0" indent="0">
              <a:spcBef>
                <a:spcPts val="0"/>
              </a:spcBef>
              <a:buClr>
                <a:schemeClr val="bg2"/>
              </a:buClr>
              <a:buSzPct val="75000"/>
              <a:buNone/>
            </a:pPr>
            <a:r>
              <a:rPr lang="fr-CA" sz="2300" dirty="0"/>
              <a:t> </a:t>
            </a:r>
          </a:p>
          <a:p>
            <a:pPr marL="0" indent="0">
              <a:spcBef>
                <a:spcPts val="0"/>
              </a:spcBef>
              <a:buClr>
                <a:schemeClr val="bg2"/>
              </a:buClr>
              <a:buSzPct val="75000"/>
              <a:buFont typeface="Wingdings" charset="2"/>
              <a:buChar char="ü"/>
            </a:pPr>
            <a:r>
              <a:rPr lang="fr-CA" sz="2300" dirty="0"/>
              <a:t> Algorithme</a:t>
            </a:r>
          </a:p>
          <a:p>
            <a:pPr marL="0" indent="0">
              <a:spcBef>
                <a:spcPts val="0"/>
              </a:spcBef>
              <a:buClr>
                <a:schemeClr val="bg2"/>
              </a:buClr>
              <a:buSzPct val="75000"/>
              <a:buFont typeface="Wingdings" charset="2"/>
              <a:buChar char="ü"/>
            </a:pPr>
            <a:endParaRPr lang="fr-CA" sz="2800" dirty="0"/>
          </a:p>
        </p:txBody>
      </p:sp>
      <p:sp>
        <p:nvSpPr>
          <p:cNvPr id="270" name="Shape 270"/>
          <p:cNvSpPr txBox="1"/>
          <p:nvPr/>
        </p:nvSpPr>
        <p:spPr>
          <a:xfrm>
            <a:off x="71974" y="926284"/>
            <a:ext cx="4398425" cy="347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fr-CA" sz="2400" dirty="0">
              <a:solidFill>
                <a:srgbClr val="FF8939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fr-CA" sz="2400" b="1" spc="-1" dirty="0">
                <a:solidFill>
                  <a:srgbClr val="FF8939"/>
                </a:solidFill>
                <a:uFill>
                  <a:solidFill>
                    <a:srgbClr val="FFFFFF"/>
                  </a:solidFill>
                </a:uFill>
                <a:latin typeface="Avenir Next Regular"/>
              </a:rPr>
              <a:t>Si aujourd’hui est vendredi, quel est le jour après le jour avant le jour avant demain?</a:t>
            </a:r>
            <a:endParaRPr lang="fr-CA" sz="2400" dirty="0">
              <a:solidFill>
                <a:srgbClr val="FF893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 lang="fr-CA" sz="2400" dirty="0">
              <a:solidFill>
                <a:srgbClr val="FF893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-CA" sz="2400" dirty="0">
                <a:solidFill>
                  <a:srgbClr val="FF893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 lang="fr-CA" dirty="0">
              <a:solidFill>
                <a:srgbClr val="FF8939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5215480" y="661252"/>
            <a:ext cx="3239008" cy="38077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fr-CA" sz="3600" b="0" i="0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Pratiques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lang="fr-CA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fr-CA" dirty="0"/>
              <a:t>Planification</a:t>
            </a:r>
          </a:p>
          <a:p>
            <a:pPr marL="0" lvl="0" indent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fr-CA" dirty="0"/>
              <a:t>Collaboration</a:t>
            </a:r>
          </a:p>
          <a:p>
            <a:pPr marL="0" lvl="0" indent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fr-CA" dirty="0"/>
              <a:t>Expérimentation</a:t>
            </a:r>
            <a:endParaRPr lang="fr-CA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fr-CA" sz="24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Débogage</a:t>
            </a:r>
          </a:p>
          <a:p>
            <a: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lang="fr-CA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lang="fr-CA" dirty="0"/>
          </a:p>
          <a:p>
            <a: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lang="fr-CA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lang="fr-CA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fr-CA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collaborating_3_no_colou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829" y="541972"/>
            <a:ext cx="2157210" cy="2157210"/>
          </a:xfrm>
          <a:prstGeom prst="rect">
            <a:avLst/>
          </a:prstGeom>
        </p:spPr>
      </p:pic>
      <p:pic>
        <p:nvPicPr>
          <p:cNvPr id="4" name="Picture 3" descr="todo_list_v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50" y="541972"/>
            <a:ext cx="1131614" cy="1706697"/>
          </a:xfrm>
          <a:prstGeom prst="rect">
            <a:avLst/>
          </a:prstGeom>
          <a:ln w="12700" cmpd="sng">
            <a:solidFill>
              <a:schemeClr val="bg2"/>
            </a:solidFill>
          </a:ln>
        </p:spPr>
      </p:pic>
      <p:pic>
        <p:nvPicPr>
          <p:cNvPr id="7" name="Picture 6" descr="cooking_spices_2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672" y="2754294"/>
            <a:ext cx="2576697" cy="171467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 flipH="1">
            <a:off x="567657" y="261938"/>
            <a:ext cx="4091647" cy="7407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None/>
            </a:pPr>
            <a:r>
              <a:rPr lang="fr-CA" sz="3400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Inspirer &amp; Outiller</a:t>
            </a:r>
            <a:endParaRPr lang="fr-CA" sz="3400" b="0" i="0" u="none" strike="noStrike" cap="none" dirty="0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/>
          <p:nvPr/>
        </p:nvSpPr>
        <p:spPr>
          <a:xfrm flipH="1">
            <a:off x="567659" y="1248281"/>
            <a:ext cx="6651099" cy="1301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None/>
            </a:pPr>
            <a:r>
              <a:rPr lang="fr-CA" sz="3400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les enfants canadiens avec la </a:t>
            </a:r>
            <a:r>
              <a:rPr lang="fr-CA" sz="3400" dirty="0">
                <a:solidFill>
                  <a:schemeClr val="bg2"/>
                </a:solidFill>
                <a:ea typeface="Calibri"/>
                <a:cs typeface="Calibri"/>
                <a:sym typeface="Calibri"/>
              </a:rPr>
              <a:t>programmation informatique</a:t>
            </a:r>
          </a:p>
        </p:txBody>
      </p:sp>
      <p:sp>
        <p:nvSpPr>
          <p:cNvPr id="163" name="Shape 163"/>
          <p:cNvSpPr/>
          <p:nvPr/>
        </p:nvSpPr>
        <p:spPr>
          <a:xfrm>
            <a:off x="567662" y="2549667"/>
            <a:ext cx="5400875" cy="222455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CA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Nous sommes un organisme à but non lucratif </a:t>
            </a:r>
            <a:r>
              <a:rPr lang="fr-CA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fr-CA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anadien se consacrant à </a:t>
            </a:r>
            <a:r>
              <a:rPr lang="fr-CA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outiller </a:t>
            </a:r>
            <a:r>
              <a:rPr lang="fr-CA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él</a:t>
            </a:r>
            <a:r>
              <a:rPr lang="fr-CA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èves, les enseignants et les parents avec les compétences qui aideront à s’épanouir dans une société</a:t>
            </a:r>
            <a:r>
              <a:rPr lang="fr-CA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ax</a:t>
            </a:r>
            <a:r>
              <a:rPr lang="fr-CA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ée sur la </a:t>
            </a:r>
            <a:r>
              <a:rPr lang="fr-CA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technologie.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CA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fr-CA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CA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enseignant aux enfants comment </a:t>
            </a:r>
            <a:r>
              <a:rPr lang="fr-CA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programmer</a:t>
            </a:r>
            <a:r>
              <a:rPr lang="fr-CA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on leur enseigne comment mieux penser et mieux créer dans un monde numérique.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5215480" y="661252"/>
            <a:ext cx="3239008" cy="38077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fr-CA" sz="3600" u="sng" dirty="0"/>
              <a:t>DÉBOGAGE</a:t>
            </a:r>
            <a:endParaRPr lang="fr-CA" sz="3600" u="sng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fr-CA" dirty="0"/>
              <a:t/>
            </a:r>
            <a:br>
              <a:rPr lang="fr-CA" dirty="0"/>
            </a:br>
            <a:r>
              <a:rPr lang="fr-CA" dirty="0"/>
              <a:t>Est-ce que ça marche comme ça devrait? </a:t>
            </a:r>
            <a:br>
              <a:rPr lang="fr-CA" dirty="0"/>
            </a:br>
            <a:r>
              <a:rPr lang="fr-CA" dirty="0"/>
              <a:t/>
            </a:r>
            <a:br>
              <a:rPr lang="fr-CA" dirty="0"/>
            </a:br>
            <a:r>
              <a:rPr lang="fr-CA" dirty="0"/>
              <a:t>Identifier le pourquoi et le corriger ou trouver comment le contourner.</a:t>
            </a:r>
            <a:endParaRPr lang="fr-CA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lang="fr-CA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fr-CA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Shape 3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206" y="881436"/>
            <a:ext cx="3515895" cy="313489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33681" y="276531"/>
            <a:ext cx="437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Le premier “</a:t>
            </a:r>
            <a:r>
              <a:rPr lang="fr-CA" sz="24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bogue” </a:t>
            </a:r>
            <a:r>
              <a:rPr lang="fr-CA" sz="2400" dirty="0">
                <a:solidFill>
                  <a:srgbClr val="33AFF7"/>
                </a:solidFill>
                <a:latin typeface="Calibri"/>
                <a:ea typeface="Calibri"/>
                <a:cs typeface="Calibri"/>
                <a:sym typeface="Calibri"/>
              </a:rPr>
              <a:t>informatique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2205" y="4016331"/>
            <a:ext cx="328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Du journal de bord de Grace Hopper, 1947</a:t>
            </a:r>
          </a:p>
          <a:p>
            <a:endParaRPr lang="fr-CA" dirty="0"/>
          </a:p>
        </p:txBody>
      </p:sp>
    </p:spTree>
  </p:cSld>
  <p:clrMapOvr>
    <a:masterClrMapping/>
  </p:clrMapOvr>
  <p:transition xmlns:p14="http://schemas.microsoft.com/office/powerpoint/2010/main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5215480" y="661252"/>
            <a:ext cx="3631532" cy="38077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fr-CA" sz="3200" dirty="0" smtClean="0"/>
              <a:t>Programme-moi…</a:t>
            </a:r>
            <a:endParaRPr lang="fr-CA" sz="3200" b="0" i="0" u="none" strike="noStrike" cap="none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lang="fr-CA"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4432146" cy="5262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CA" dirty="0" smtClean="0">
                <a:solidFill>
                  <a:srgbClr val="33AFF7"/>
                </a:solidFill>
              </a:rPr>
              <a:t>Groupes de deux</a:t>
            </a:r>
            <a:br>
              <a:rPr lang="fr-CA" dirty="0" smtClean="0">
                <a:solidFill>
                  <a:srgbClr val="33AFF7"/>
                </a:solidFill>
              </a:rPr>
            </a:br>
            <a:endParaRPr lang="fr-CA" dirty="0" smtClean="0">
              <a:solidFill>
                <a:srgbClr val="33AFF7"/>
              </a:solidFill>
            </a:endParaRPr>
          </a:p>
          <a:p>
            <a:pPr marL="342900" indent="-342900">
              <a:buAutoNum type="arabicPeriod"/>
            </a:pPr>
            <a:r>
              <a:rPr lang="fr-CA" dirty="0" smtClean="0">
                <a:solidFill>
                  <a:srgbClr val="33AFF7"/>
                </a:solidFill>
              </a:rPr>
              <a:t>Un papier et un crayon pour chaque groupe</a:t>
            </a:r>
            <a:br>
              <a:rPr lang="fr-CA" dirty="0" smtClean="0">
                <a:solidFill>
                  <a:srgbClr val="33AFF7"/>
                </a:solidFill>
              </a:rPr>
            </a:br>
            <a:endParaRPr lang="fr-CA" dirty="0" smtClean="0">
              <a:solidFill>
                <a:srgbClr val="33AFF7"/>
              </a:solidFill>
            </a:endParaRPr>
          </a:p>
          <a:p>
            <a:pPr marL="342900" indent="-342900">
              <a:buAutoNum type="arabicPeriod"/>
            </a:pPr>
            <a:r>
              <a:rPr lang="fr-CA" dirty="0" smtClean="0">
                <a:solidFill>
                  <a:srgbClr val="33AFF7"/>
                </a:solidFill>
              </a:rPr>
              <a:t>Désigner </a:t>
            </a:r>
            <a:br>
              <a:rPr lang="fr-CA" dirty="0" smtClean="0">
                <a:solidFill>
                  <a:srgbClr val="33AFF7"/>
                </a:solidFill>
              </a:rPr>
            </a:br>
            <a:r>
              <a:rPr lang="fr-CA" dirty="0" smtClean="0">
                <a:solidFill>
                  <a:srgbClr val="33AFF7"/>
                </a:solidFill>
              </a:rPr>
              <a:t>- un programmeur </a:t>
            </a:r>
            <a:br>
              <a:rPr lang="fr-CA" dirty="0" smtClean="0">
                <a:solidFill>
                  <a:srgbClr val="33AFF7"/>
                </a:solidFill>
              </a:rPr>
            </a:br>
            <a:r>
              <a:rPr lang="fr-CA" dirty="0" smtClean="0">
                <a:solidFill>
                  <a:srgbClr val="33AFF7"/>
                </a:solidFill>
              </a:rPr>
              <a:t>- un ordinateur</a:t>
            </a:r>
            <a:br>
              <a:rPr lang="fr-CA" dirty="0" smtClean="0">
                <a:solidFill>
                  <a:srgbClr val="33AFF7"/>
                </a:solidFill>
              </a:rPr>
            </a:br>
            <a:endParaRPr lang="fr-CA" dirty="0" smtClean="0">
              <a:solidFill>
                <a:srgbClr val="33AFF7"/>
              </a:solidFill>
            </a:endParaRPr>
          </a:p>
          <a:p>
            <a:pPr marL="342900" indent="-342900">
              <a:buAutoNum type="arabicPeriod"/>
            </a:pPr>
            <a:r>
              <a:rPr lang="fr-CA" dirty="0" smtClean="0">
                <a:solidFill>
                  <a:srgbClr val="33AFF7"/>
                </a:solidFill>
              </a:rPr>
              <a:t>« Ordinateurs »  </a:t>
            </a:r>
            <a:r>
              <a:rPr lang="fr-CA" i="1" dirty="0" smtClean="0">
                <a:solidFill>
                  <a:srgbClr val="33AFF7"/>
                </a:solidFill>
              </a:rPr>
              <a:t>Tournez le dos.</a:t>
            </a:r>
            <a:r>
              <a:rPr lang="fr-CA" dirty="0" smtClean="0">
                <a:solidFill>
                  <a:srgbClr val="33AFF7"/>
                </a:solidFill>
              </a:rPr>
              <a:t/>
            </a:r>
            <a:br>
              <a:rPr lang="fr-CA" dirty="0" smtClean="0">
                <a:solidFill>
                  <a:srgbClr val="33AFF7"/>
                </a:solidFill>
              </a:rPr>
            </a:br>
            <a:r>
              <a:rPr lang="fr-CA" dirty="0" smtClean="0">
                <a:solidFill>
                  <a:srgbClr val="33AFF7"/>
                </a:solidFill>
              </a:rPr>
              <a:t>« Programmeurs » </a:t>
            </a:r>
            <a:r>
              <a:rPr lang="fr-CA" i="1" dirty="0" smtClean="0">
                <a:solidFill>
                  <a:srgbClr val="33AFF7"/>
                </a:solidFill>
              </a:rPr>
              <a:t>Regardez l’image dans l’enveloppe et cachez-le.</a:t>
            </a:r>
            <a:r>
              <a:rPr lang="fr-CA" dirty="0" smtClean="0">
                <a:solidFill>
                  <a:srgbClr val="33AFF7"/>
                </a:solidFill>
              </a:rPr>
              <a:t/>
            </a:r>
            <a:br>
              <a:rPr lang="fr-CA" dirty="0" smtClean="0">
                <a:solidFill>
                  <a:srgbClr val="33AFF7"/>
                </a:solidFill>
              </a:rPr>
            </a:br>
            <a:endParaRPr lang="fr-CA" dirty="0" smtClean="0">
              <a:solidFill>
                <a:srgbClr val="33AFF7"/>
              </a:solidFill>
            </a:endParaRPr>
          </a:p>
          <a:p>
            <a:pPr marL="342900" indent="-342900">
              <a:buAutoNum type="arabicPeriod"/>
            </a:pPr>
            <a:r>
              <a:rPr lang="fr-CA" dirty="0" smtClean="0">
                <a:solidFill>
                  <a:srgbClr val="33AFF7"/>
                </a:solidFill>
              </a:rPr>
              <a:t>Sur le signal…</a:t>
            </a:r>
            <a:br>
              <a:rPr lang="fr-CA" dirty="0" smtClean="0">
                <a:solidFill>
                  <a:srgbClr val="33AFF7"/>
                </a:solidFill>
              </a:rPr>
            </a:br>
            <a:r>
              <a:rPr lang="fr-CA" dirty="0" smtClean="0">
                <a:solidFill>
                  <a:srgbClr val="33AFF7"/>
                </a:solidFill>
              </a:rPr>
              <a:t/>
            </a:r>
            <a:br>
              <a:rPr lang="fr-CA" dirty="0" smtClean="0">
                <a:solidFill>
                  <a:srgbClr val="33AFF7"/>
                </a:solidFill>
              </a:rPr>
            </a:br>
            <a:r>
              <a:rPr lang="fr-CA" dirty="0" smtClean="0">
                <a:solidFill>
                  <a:srgbClr val="33AFF7"/>
                </a:solidFill>
              </a:rPr>
              <a:t>« PROGRAMMEUR »</a:t>
            </a:r>
            <a:br>
              <a:rPr lang="fr-CA" dirty="0" smtClean="0">
                <a:solidFill>
                  <a:srgbClr val="33AFF7"/>
                </a:solidFill>
              </a:rPr>
            </a:br>
            <a:r>
              <a:rPr lang="fr-CA" dirty="0" smtClean="0">
                <a:solidFill>
                  <a:srgbClr val="33AFF7"/>
                </a:solidFill>
              </a:rPr>
              <a:t> </a:t>
            </a:r>
            <a:r>
              <a:rPr lang="fr-CA" i="1" dirty="0" smtClean="0">
                <a:solidFill>
                  <a:srgbClr val="33AFF7"/>
                </a:solidFill>
              </a:rPr>
              <a:t>En utilisant uniquement des formes géométriques donner des instructions pour reproduire l’image</a:t>
            </a:r>
            <a:r>
              <a:rPr lang="fr-CA" dirty="0" smtClean="0">
                <a:solidFill>
                  <a:srgbClr val="33AFF7"/>
                </a:solidFill>
              </a:rPr>
              <a:t/>
            </a:r>
            <a:br>
              <a:rPr lang="fr-CA" dirty="0" smtClean="0">
                <a:solidFill>
                  <a:srgbClr val="33AFF7"/>
                </a:solidFill>
              </a:rPr>
            </a:br>
            <a:r>
              <a:rPr lang="fr-CA" dirty="0" smtClean="0">
                <a:solidFill>
                  <a:srgbClr val="33AFF7"/>
                </a:solidFill>
              </a:rPr>
              <a:t/>
            </a:r>
            <a:br>
              <a:rPr lang="fr-CA" dirty="0" smtClean="0">
                <a:solidFill>
                  <a:srgbClr val="33AFF7"/>
                </a:solidFill>
              </a:rPr>
            </a:br>
            <a:r>
              <a:rPr lang="fr-CA" dirty="0" smtClean="0">
                <a:solidFill>
                  <a:srgbClr val="33AFF7"/>
                </a:solidFill>
              </a:rPr>
              <a:t>« ORDINATEUR » </a:t>
            </a:r>
            <a:br>
              <a:rPr lang="fr-CA" dirty="0" smtClean="0">
                <a:solidFill>
                  <a:srgbClr val="33AFF7"/>
                </a:solidFill>
              </a:rPr>
            </a:br>
            <a:r>
              <a:rPr lang="fr-CA" i="1" dirty="0" smtClean="0">
                <a:solidFill>
                  <a:srgbClr val="33AFF7"/>
                </a:solidFill>
              </a:rPr>
              <a:t>Suivez les instructions de votre programmeur à la lettre!</a:t>
            </a:r>
            <a:r>
              <a:rPr lang="fr-CA" dirty="0" smtClean="0">
                <a:solidFill>
                  <a:srgbClr val="33AFF7"/>
                </a:solidFill>
              </a:rPr>
              <a:t/>
            </a:r>
            <a:br>
              <a:rPr lang="fr-CA" dirty="0" smtClean="0">
                <a:solidFill>
                  <a:srgbClr val="33AFF7"/>
                </a:solidFill>
              </a:rPr>
            </a:br>
            <a:endParaRPr lang="fr-CA" dirty="0" smtClean="0">
              <a:solidFill>
                <a:srgbClr val="33AFF7"/>
              </a:solidFill>
            </a:endParaRPr>
          </a:p>
          <a:p>
            <a:pPr marL="342900" indent="-342900">
              <a:buAutoNum type="arabicPeriod"/>
            </a:pPr>
            <a:endParaRPr lang="fr-CA" dirty="0" smtClean="0">
              <a:solidFill>
                <a:srgbClr val="33AFF7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5215480" y="661252"/>
            <a:ext cx="3239008" cy="38077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480"/>
              </a:spcBef>
              <a:spcAft>
                <a:spcPts val="60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fr-CA" sz="32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Formes géométriques seulement!</a:t>
            </a:r>
          </a:p>
        </p:txBody>
      </p:sp>
      <p:pic>
        <p:nvPicPr>
          <p:cNvPr id="3" name="Picture 2" descr="house_2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25" y="527050"/>
            <a:ext cx="3035300" cy="2679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/>
        </p:nvSpPr>
        <p:spPr>
          <a:xfrm>
            <a:off x="0" y="71158"/>
            <a:ext cx="4402667" cy="41994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fr-CA" sz="2400" dirty="0">
              <a:solidFill>
                <a:srgbClr val="FF8939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fr-CA" sz="4400" dirty="0" smtClean="0"/>
              <a:t>On change de rôles!</a:t>
            </a:r>
            <a:endParaRPr lang="fr-CA" sz="4400" dirty="0"/>
          </a:p>
        </p:txBody>
      </p:sp>
    </p:spTree>
  </p:cSld>
  <p:clrMapOvr>
    <a:masterClrMapping/>
  </p:clrMapOvr>
  <p:transition xmlns:p14="http://schemas.microsoft.com/office/powerpoint/2010/main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5215480" y="661252"/>
            <a:ext cx="3239008" cy="38077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480"/>
              </a:spcBef>
              <a:spcAft>
                <a:spcPts val="60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fr-CA" sz="32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Formes géométriques seulement!</a:t>
            </a:r>
          </a:p>
        </p:txBody>
      </p:sp>
      <p:pic>
        <p:nvPicPr>
          <p:cNvPr id="5" name="Picture 4" descr="locomotiv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7" y="1132370"/>
            <a:ext cx="4038600" cy="20193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922746" y="661253"/>
            <a:ext cx="4114338" cy="3807718"/>
          </a:xfrm>
        </p:spPr>
        <p:txBody>
          <a:bodyPr/>
          <a:lstStyle/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Naviguer:</a:t>
            </a:r>
            <a:br>
              <a:rPr lang="fr-FR" dirty="0" smtClean="0"/>
            </a:b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http:// </a:t>
            </a:r>
            <a:r>
              <a:rPr lang="fr-FR" dirty="0" err="1" smtClean="0"/>
              <a:t>scratch.mit.edu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Créer votre compte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 rot="10800000" flipV="1">
            <a:off x="104928" y="1032658"/>
            <a:ext cx="3931723" cy="227493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/>
              <a:t>1, 2, 3 On y va!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208524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12-13 at 6.41.39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6" y="152013"/>
            <a:ext cx="8671213" cy="487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51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457143" y="153932"/>
            <a:ext cx="8229093" cy="32041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/>
          <a:p>
            <a:pPr marL="342900" marR="0" lvl="0" algn="ctr" defTabSz="914400" rtl="0" eaLnBrk="1" fontAlgn="auto" latinLnBrk="0" hangingPunct="1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tabLst/>
              <a:defRPr/>
            </a:pPr>
            <a:r>
              <a:rPr kumimoji="0" lang="fr-CA" sz="3200" b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Questions?</a:t>
            </a:r>
            <a:r>
              <a:rPr kumimoji="0" lang="fr-CA" sz="3200" b="0" u="none" strike="noStrike" kern="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CA" sz="3200" dirty="0">
                <a:solidFill>
                  <a:schemeClr val="accent1"/>
                </a:solidFill>
              </a:rPr>
              <a:t>Suggestions?</a:t>
            </a:r>
            <a:br>
              <a:rPr lang="fr-CA" sz="3200" dirty="0">
                <a:solidFill>
                  <a:schemeClr val="accent1"/>
                </a:solidFill>
              </a:rPr>
            </a:br>
            <a:r>
              <a:rPr lang="fr-CA" sz="3200" dirty="0">
                <a:solidFill>
                  <a:schemeClr val="accent1"/>
                </a:solidFill>
              </a:rPr>
              <a:t>  </a:t>
            </a:r>
            <a:br>
              <a:rPr lang="fr-CA" sz="3200" dirty="0">
                <a:solidFill>
                  <a:schemeClr val="accent1"/>
                </a:solidFill>
              </a:rPr>
            </a:br>
            <a:r>
              <a:rPr lang="fr-CA" sz="3200" dirty="0">
                <a:solidFill>
                  <a:schemeClr val="accent1"/>
                </a:solidFill>
              </a:rPr>
              <a:t>Nous aimerions beaucoup recevoir vos commentaires!</a:t>
            </a:r>
            <a:r>
              <a:rPr kumimoji="0" lang="fr-CA" sz="3200" b="0" u="none" strike="noStrike" kern="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/>
            </a:r>
            <a:br>
              <a:rPr kumimoji="0" lang="fr-CA" sz="3200" b="0" u="none" strike="noStrike" kern="0" cap="none" spc="0" normalizeH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kumimoji="0" lang="fr-CA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/>
            </a:r>
            <a:br>
              <a:rPr kumimoji="0" lang="fr-CA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kumimoji="0" lang="fr-CA" sz="3200" b="0" i="0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educators@kidscodejeunesse.org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9340" y="4175454"/>
            <a:ext cx="4935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dirty="0">
                <a:solidFill>
                  <a:schemeClr val="bg2"/>
                </a:solidFill>
              </a:rPr>
              <a:t>www.kidscodejeunesse.org</a:t>
            </a:r>
          </a:p>
          <a:p>
            <a:pPr lvl="0" algn="ctr"/>
            <a:endParaRPr lang="en-US" sz="2000" dirty="0">
              <a:solidFill>
                <a:srgbClr val="EB581D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0" y="279002"/>
            <a:ext cx="9144000" cy="35693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/>
          <a:p>
            <a:pPr marL="342900" marR="0" lvl="0" indent="-190500" algn="l" defTabSz="914400" rtl="0" eaLnBrk="1" fontAlgn="auto" latinLnBrk="0" hangingPunct="1">
              <a:spcBef>
                <a:spcPts val="480"/>
              </a:spcBef>
              <a:buClr>
                <a:schemeClr val="dk1"/>
              </a:buClr>
              <a:buSzPct val="100000"/>
              <a:tabLst/>
              <a:defRPr/>
            </a:pPr>
            <a:r>
              <a:rPr kumimoji="0" lang="fr-CA" sz="2800" b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Nous </a:t>
            </a:r>
            <a:r>
              <a:rPr lang="fr-CA" sz="2800" dirty="0">
                <a:solidFill>
                  <a:schemeClr val="dk1"/>
                </a:solidFill>
              </a:rPr>
              <a:t>aimerions beaucoup recevoir vos commentaires!</a:t>
            </a:r>
            <a:endParaRPr kumimoji="0" lang="fr-CA" sz="2800" b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defTabSz="914400" rtl="0" eaLnBrk="1" fontAlgn="auto" latinLnBrk="0" hangingPunct="1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tabLst/>
              <a:defRPr/>
            </a:pPr>
            <a:r>
              <a:rPr lang="fr-CA" sz="3200" i="1" dirty="0">
                <a:solidFill>
                  <a:schemeClr val="dk1"/>
                </a:solidFill>
              </a:rPr>
              <a:t>Lien pour le sondage</a:t>
            </a:r>
            <a:endParaRPr kumimoji="0" lang="fr-CA" sz="3200" b="0" i="1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defTabSz="914400" rtl="0" eaLnBrk="1" fontAlgn="auto" latinLnBrk="0" hangingPunct="1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tabLst/>
              <a:defRPr/>
            </a:pPr>
            <a:r>
              <a:rPr lang="fr-CA" sz="3200" i="1" noProof="0" dirty="0" smtClean="0">
                <a:solidFill>
                  <a:schemeClr val="bg2"/>
                </a:solidFill>
              </a:rPr>
              <a:t>Nom de l’instructeur</a:t>
            </a:r>
            <a:r>
              <a:rPr kumimoji="0" lang="fr-CA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/>
            </a:r>
            <a:br>
              <a:rPr kumimoji="0" lang="fr-CA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kumimoji="0" lang="fr-CA" sz="32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  <a:hlinkClick r:id="rId3"/>
              </a:rPr>
              <a:t>educators@kidscodejeunesse.org</a:t>
            </a:r>
            <a:endParaRPr kumimoji="0" lang="fr-CA" sz="32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9340" y="4175454"/>
            <a:ext cx="4935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dirty="0">
                <a:solidFill>
                  <a:schemeClr val="bg2"/>
                </a:solidFill>
              </a:rPr>
              <a:t>www.kidscodejeunesse.org</a:t>
            </a:r>
          </a:p>
          <a:p>
            <a:pPr lvl="0" algn="ctr"/>
            <a:endParaRPr lang="en-US" sz="2000" dirty="0">
              <a:solidFill>
                <a:srgbClr val="EB581D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1" y="778025"/>
            <a:ext cx="9144000" cy="32041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/>
          <a:p>
            <a:pPr marL="342900" algn="ctr">
              <a:spcBef>
                <a:spcPts val="480"/>
              </a:spcBef>
              <a:buClr>
                <a:schemeClr val="dk1"/>
              </a:buClr>
              <a:buSzPct val="100000"/>
              <a:defRPr/>
            </a:pPr>
            <a:r>
              <a:rPr lang="fr-CA" sz="3200" dirty="0" smtClean="0">
                <a:solidFill>
                  <a:schemeClr val="tx1"/>
                </a:solidFill>
                <a:latin typeface="GT Pressura Mono" pitchFamily="2" charset="0"/>
              </a:rPr>
              <a:t>Ce projet a été financé par le Programme d’Investissement Communautaire </a:t>
            </a:r>
            <a:r>
              <a:rPr lang="fr-CA" sz="3200" dirty="0" smtClean="0">
                <a:solidFill>
                  <a:schemeClr val="tx2"/>
                </a:solidFill>
                <a:latin typeface="GT Pressura Mono" pitchFamily="2" charset="0"/>
              </a:rPr>
              <a:t>ACEI</a:t>
            </a:r>
          </a:p>
          <a:p>
            <a:pPr marL="342900" lvl="0" algn="ctr">
              <a:spcBef>
                <a:spcPts val="480"/>
              </a:spcBef>
              <a:buClr>
                <a:schemeClr val="dk1"/>
              </a:buClr>
              <a:buSzPct val="100000"/>
              <a:defRPr/>
            </a:pPr>
            <a:endParaRPr kumimoji="0" lang="en-US" sz="3200" b="0" i="0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T Pressura Mono" pitchFamily="2" charset="0"/>
              <a:sym typeface="Arial"/>
            </a:endParaRPr>
          </a:p>
        </p:txBody>
      </p:sp>
      <p:pic>
        <p:nvPicPr>
          <p:cNvPr id="6" name="Picture 5" descr="ACE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18" y="4010431"/>
            <a:ext cx="2923992" cy="78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012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/>
        </p:nvSpPr>
        <p:spPr>
          <a:xfrm flipH="1">
            <a:off x="1287308" y="1831488"/>
            <a:ext cx="6519755" cy="8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95915" y="1399533"/>
            <a:ext cx="6411149" cy="1948819"/>
          </a:xfrm>
        </p:spPr>
        <p:txBody>
          <a:bodyPr/>
          <a:lstStyle/>
          <a:p>
            <a:pPr lvl="0"/>
            <a:r>
              <a:rPr lang="fr-CA" dirty="0" smtClean="0">
                <a:solidFill>
                  <a:schemeClr val="tx1"/>
                </a:solidFill>
              </a:rPr>
              <a:t>C’est quoi un ordinateur?</a:t>
            </a:r>
            <a:r>
              <a:rPr lang="fr-CA" b="1" dirty="0" smtClean="0"/>
              <a:t/>
            </a:r>
            <a:br>
              <a:rPr lang="fr-CA" b="1" dirty="0" smtClean="0"/>
            </a:br>
            <a:endParaRPr lang="fr-FR" dirty="0"/>
          </a:p>
        </p:txBody>
      </p:sp>
    </p:spTree>
  </p:cSld>
  <p:clrMapOvr>
    <a:masterClrMapping/>
  </p:clrMapOvr>
  <p:transition xmlns:p14="http://schemas.microsoft.com/office/powerpoint/2010/main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4558968" y="123198"/>
            <a:ext cx="4435752" cy="464360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fr-CA" sz="3200" dirty="0" smtClean="0"/>
              <a:t>Un ordinateur est une machine programmable qui peut</a:t>
            </a:r>
            <a:br>
              <a:rPr lang="fr-CA" sz="3200" dirty="0" smtClean="0"/>
            </a:br>
            <a:endParaRPr lang="fr-CA" sz="3200" dirty="0" smtClean="0"/>
          </a:p>
          <a:p>
            <a:pPr marL="0" indent="0">
              <a:spcBef>
                <a:spcPts val="0"/>
              </a:spcBef>
            </a:pPr>
            <a:r>
              <a:rPr lang="fr-CA" sz="3200" dirty="0" smtClean="0">
                <a:solidFill>
                  <a:schemeClr val="bg2"/>
                </a:solidFill>
              </a:rPr>
              <a:t> </a:t>
            </a:r>
            <a:r>
              <a:rPr lang="fr-CA" sz="3200" dirty="0" smtClean="0">
                <a:solidFill>
                  <a:srgbClr val="33AFF7"/>
                </a:solidFill>
              </a:rPr>
              <a:t>enregistrer</a:t>
            </a:r>
          </a:p>
          <a:p>
            <a:pPr marL="0" indent="0">
              <a:spcBef>
                <a:spcPts val="0"/>
              </a:spcBef>
            </a:pPr>
            <a:r>
              <a:rPr lang="fr-CA" sz="3200" dirty="0" smtClean="0">
                <a:solidFill>
                  <a:srgbClr val="33AFF7"/>
                </a:solidFill>
              </a:rPr>
              <a:t> récupérer</a:t>
            </a:r>
            <a:endParaRPr lang="fr-CA" sz="3200" i="1" dirty="0" smtClean="0">
              <a:solidFill>
                <a:srgbClr val="33AFF7"/>
              </a:solidFill>
            </a:endParaRPr>
          </a:p>
          <a:p>
            <a:pPr marL="0" indent="0">
              <a:spcBef>
                <a:spcPts val="0"/>
              </a:spcBef>
            </a:pPr>
            <a:r>
              <a:rPr lang="fr-CA" sz="3200" dirty="0" smtClean="0">
                <a:solidFill>
                  <a:srgbClr val="33AFF7"/>
                </a:solidFill>
              </a:rPr>
              <a:t> traiter des données </a:t>
            </a:r>
            <a:endParaRPr lang="fr-CA" sz="3200" b="1" dirty="0" smtClean="0">
              <a:solidFill>
                <a:srgbClr val="33AFF7"/>
              </a:solidFill>
            </a:endParaRPr>
          </a:p>
          <a:p>
            <a:pPr marL="0" lvl="0" indent="0">
              <a:spcBef>
                <a:spcPts val="0"/>
              </a:spcBef>
              <a:buSzPct val="25000"/>
              <a:buNone/>
            </a:pPr>
            <a:r>
              <a:rPr lang="fr-CA" sz="3600" b="1" u="sng" dirty="0" smtClean="0"/>
              <a:t/>
            </a:r>
            <a:br>
              <a:rPr lang="fr-CA" sz="3600" b="1" u="sng" dirty="0" smtClean="0"/>
            </a:br>
            <a:endParaRPr lang="fr-CA" sz="2400" b="0" i="0" u="none" strike="noStrike" cap="none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lang="fr-CA" dirty="0"/>
          </a:p>
          <a:p>
            <a: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lang="fr-CA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lang="fr-CA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fr-CA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Shape 253" descr="computerimag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72" y="210578"/>
            <a:ext cx="2453273" cy="185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speed_limit_FR_cropped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233" y="3582686"/>
            <a:ext cx="1580667" cy="1099594"/>
          </a:xfrm>
          <a:prstGeom prst="rect">
            <a:avLst/>
          </a:prstGeom>
        </p:spPr>
      </p:pic>
      <p:pic>
        <p:nvPicPr>
          <p:cNvPr id="9" name="Picture 8" descr="watch_timex_2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423" y="1789934"/>
            <a:ext cx="1016953" cy="1111553"/>
          </a:xfrm>
          <a:prstGeom prst="rect">
            <a:avLst/>
          </a:prstGeom>
        </p:spPr>
      </p:pic>
      <p:pic>
        <p:nvPicPr>
          <p:cNvPr id="10" name="Picture 9" descr="coffee-1867659__34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870" y="2063301"/>
            <a:ext cx="1883667" cy="125321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NIAC-changing_a_tube_cropped.jpg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93749" y="392421"/>
            <a:ext cx="5257584" cy="41672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51333" y="284302"/>
            <a:ext cx="34149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800" dirty="0" smtClean="0">
                <a:solidFill>
                  <a:schemeClr val="tx1"/>
                </a:solidFill>
              </a:rPr>
              <a:t>Un ordinateur est composé de</a:t>
            </a:r>
            <a:endParaRPr lang="fr-CA" sz="2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9162" y="1412034"/>
            <a:ext cx="2924173" cy="138499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sz="2800" u="sng" dirty="0" smtClean="0">
                <a:solidFill>
                  <a:schemeClr val="bg1"/>
                </a:solidFill>
              </a:rPr>
              <a:t>Matériel</a:t>
            </a:r>
            <a:r>
              <a:rPr lang="fr-CA" sz="2800" dirty="0" smtClean="0">
                <a:solidFill>
                  <a:schemeClr val="bg1"/>
                </a:solidFill>
              </a:rPr>
              <a:t/>
            </a:r>
            <a:br>
              <a:rPr lang="fr-CA" sz="2800" dirty="0" smtClean="0">
                <a:solidFill>
                  <a:schemeClr val="bg1"/>
                </a:solidFill>
              </a:rPr>
            </a:br>
            <a:r>
              <a:rPr lang="fr-CA" sz="2800" dirty="0" smtClean="0">
                <a:solidFill>
                  <a:schemeClr val="bg1"/>
                </a:solidFill>
              </a:rPr>
              <a:t>disque dur, mémoire, …</a:t>
            </a:r>
            <a:endParaRPr lang="fr-CA" sz="2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19162" y="3174708"/>
            <a:ext cx="2924173" cy="13849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sz="2800" u="sng" dirty="0" smtClean="0">
                <a:solidFill>
                  <a:srgbClr val="FFFFFF"/>
                </a:solidFill>
              </a:rPr>
              <a:t>Logiciels</a:t>
            </a:r>
            <a:r>
              <a:rPr lang="fr-CA" sz="2800" dirty="0" smtClean="0">
                <a:solidFill>
                  <a:srgbClr val="FFFFFF"/>
                </a:solidFill>
              </a:rPr>
              <a:t> programmes informatiques</a:t>
            </a:r>
            <a:endParaRPr lang="fr-CA" sz="2800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3749" y="4559703"/>
            <a:ext cx="5695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ENIAC (Electronic Numerical Integrator And Computer) 1946 -1955</a:t>
            </a:r>
            <a:endParaRPr lang="en-US" sz="1050" dirty="0"/>
          </a:p>
        </p:txBody>
      </p:sp>
    </p:spTree>
  </p:cSld>
  <p:clrMapOvr>
    <a:masterClrMapping/>
  </p:clrMapOvr>
  <p:transition xmlns:p14="http://schemas.microsoft.com/office/powerpoint/2010/main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/>
          </p:cNvSpPr>
          <p:nvPr/>
        </p:nvSpPr>
        <p:spPr>
          <a:xfrm>
            <a:off x="853084" y="1891077"/>
            <a:ext cx="7783200" cy="9432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CA" sz="3200" dirty="0" smtClean="0">
                <a:solidFill>
                  <a:schemeClr val="bg2"/>
                </a:solidFill>
              </a:rPr>
              <a:t>Que veut dire le mot </a:t>
            </a:r>
            <a:r>
              <a:rPr lang="fr-CA" sz="3200" dirty="0" smtClean="0">
                <a:solidFill>
                  <a:schemeClr val="tx1"/>
                </a:solidFill>
              </a:rPr>
              <a:t>CODE </a:t>
            </a:r>
            <a:r>
              <a:rPr lang="fr-CA" sz="3200" dirty="0" smtClean="0">
                <a:solidFill>
                  <a:schemeClr val="bg2"/>
                </a:solidFill>
              </a:rPr>
              <a:t>pour vous?</a:t>
            </a:r>
            <a:endParaRPr lang="fr-CA" sz="32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4527182" y="210578"/>
            <a:ext cx="4281175" cy="39804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indent="0" algn="ctr">
              <a:lnSpc>
                <a:spcPts val="4440"/>
              </a:lnSpc>
              <a:spcBef>
                <a:spcPts val="0"/>
              </a:spcBef>
              <a:buSzPct val="25000"/>
              <a:buNone/>
            </a:pPr>
            <a:r>
              <a:rPr lang="fr-CA" sz="3200" dirty="0" smtClean="0">
                <a:solidFill>
                  <a:schemeClr val="bg1"/>
                </a:solidFill>
              </a:rPr>
              <a:t>Le</a:t>
            </a:r>
            <a:r>
              <a:rPr lang="fr-CA" sz="3200" dirty="0" smtClean="0">
                <a:solidFill>
                  <a:schemeClr val="bg2"/>
                </a:solidFill>
              </a:rPr>
              <a:t> CODE</a:t>
            </a:r>
            <a:r>
              <a:rPr lang="fr-CA" sz="3200" dirty="0" smtClean="0"/>
              <a:t> en </a:t>
            </a:r>
            <a:br>
              <a:rPr lang="fr-CA" sz="3200" dirty="0" smtClean="0"/>
            </a:br>
            <a:r>
              <a:rPr lang="fr-CA" sz="3200" dirty="0" smtClean="0">
                <a:solidFill>
                  <a:schemeClr val="bg2"/>
                </a:solidFill>
              </a:rPr>
              <a:t>informatique</a:t>
            </a:r>
            <a:r>
              <a:rPr lang="fr-CA" sz="3200" dirty="0" smtClean="0"/>
              <a:t> </a:t>
            </a:r>
          </a:p>
          <a:p>
            <a:pPr marL="0" indent="0" algn="ctr">
              <a:lnSpc>
                <a:spcPts val="4440"/>
              </a:lnSpc>
              <a:spcBef>
                <a:spcPts val="0"/>
              </a:spcBef>
              <a:buSzPct val="25000"/>
              <a:buNone/>
            </a:pPr>
            <a:r>
              <a:rPr lang="fr-CA" sz="3200" dirty="0" smtClean="0"/>
              <a:t>est comment</a:t>
            </a:r>
            <a:br>
              <a:rPr lang="fr-CA" sz="3200" dirty="0" smtClean="0"/>
            </a:br>
            <a:r>
              <a:rPr lang="fr-CA" sz="3200" dirty="0" smtClean="0"/>
              <a:t>on indique à un ordinateur </a:t>
            </a:r>
          </a:p>
          <a:p>
            <a:pPr marL="0" indent="0" algn="ctr">
              <a:lnSpc>
                <a:spcPts val="4440"/>
              </a:lnSpc>
              <a:spcBef>
                <a:spcPts val="0"/>
              </a:spcBef>
              <a:buSzPct val="25000"/>
              <a:buNone/>
            </a:pPr>
            <a:r>
              <a:rPr lang="fr-CA" sz="3200" dirty="0" smtClean="0"/>
              <a:t>quoi faire </a:t>
            </a:r>
          </a:p>
          <a:p>
            <a:pPr marL="0" indent="0" algn="ctr">
              <a:lnSpc>
                <a:spcPts val="4440"/>
              </a:lnSpc>
              <a:spcBef>
                <a:spcPts val="0"/>
              </a:spcBef>
              <a:buSzPct val="25000"/>
              <a:buNone/>
            </a:pPr>
            <a:r>
              <a:rPr lang="fr-CA" sz="3200" dirty="0" smtClean="0"/>
              <a:t>(et quand).</a:t>
            </a:r>
          </a:p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fr-CA" sz="3200" b="1" u="sng" dirty="0" smtClean="0"/>
              <a:t/>
            </a:r>
            <a:br>
              <a:rPr lang="fr-CA" sz="3200" b="1" u="sng" dirty="0" smtClean="0"/>
            </a:br>
            <a:endParaRPr lang="fr-CA" sz="3200" b="1" u="sng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lang="fr-CA" sz="3200" b="0" i="0" u="sng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fr-CA"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Shape 292"/>
          <p:cNvPicPr preferRelativeResize="0"/>
          <p:nvPr/>
        </p:nvPicPr>
        <p:blipFill rotWithShape="1">
          <a:blip r:embed="rId3">
            <a:alphaModFix/>
          </a:blip>
          <a:srcRect l="26972" r="26976"/>
          <a:stretch/>
        </p:blipFill>
        <p:spPr>
          <a:xfrm>
            <a:off x="1903621" y="3555535"/>
            <a:ext cx="570300" cy="635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r_language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747" y="3475937"/>
            <a:ext cx="920915" cy="715063"/>
          </a:xfrm>
          <a:prstGeom prst="rect">
            <a:avLst/>
          </a:prstGeom>
        </p:spPr>
      </p:pic>
      <p:pic>
        <p:nvPicPr>
          <p:cNvPr id="11" name="Picture 10" descr="prog_language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75" y="490278"/>
            <a:ext cx="4128730" cy="2833740"/>
          </a:xfrm>
          <a:prstGeom prst="rect">
            <a:avLst/>
          </a:prstGeom>
        </p:spPr>
      </p:pic>
      <p:pic>
        <p:nvPicPr>
          <p:cNvPr id="12" name="Picture 11" descr="binary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139" y="3555535"/>
            <a:ext cx="619516" cy="61951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Illustration_Smile_Blu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352" y="2013816"/>
            <a:ext cx="2114008" cy="1242012"/>
          </a:xfrm>
          <a:prstGeom prst="rect">
            <a:avLst/>
          </a:prstGeom>
        </p:spPr>
      </p:pic>
      <p:sp>
        <p:nvSpPr>
          <p:cNvPr id="17" name="Rectangle 8"/>
          <p:cNvSpPr/>
          <p:nvPr/>
        </p:nvSpPr>
        <p:spPr>
          <a:xfrm>
            <a:off x="1773288" y="961902"/>
            <a:ext cx="499721" cy="194856"/>
          </a:xfrm>
          <a:custGeom>
            <a:avLst/>
            <a:gdLst>
              <a:gd name="connsiteX0" fmla="*/ 0 w 539750"/>
              <a:gd name="connsiteY0" fmla="*/ 0 h 133350"/>
              <a:gd name="connsiteX1" fmla="*/ 539750 w 539750"/>
              <a:gd name="connsiteY1" fmla="*/ 0 h 133350"/>
              <a:gd name="connsiteX2" fmla="*/ 539750 w 539750"/>
              <a:gd name="connsiteY2" fmla="*/ 133350 h 133350"/>
              <a:gd name="connsiteX3" fmla="*/ 0 w 539750"/>
              <a:gd name="connsiteY3" fmla="*/ 133350 h 133350"/>
              <a:gd name="connsiteX4" fmla="*/ 0 w 539750"/>
              <a:gd name="connsiteY4" fmla="*/ 0 h 133350"/>
              <a:gd name="connsiteX0" fmla="*/ 0 w 539750"/>
              <a:gd name="connsiteY0" fmla="*/ 133350 h 133350"/>
              <a:gd name="connsiteX1" fmla="*/ 539750 w 539750"/>
              <a:gd name="connsiteY1" fmla="*/ 0 h 133350"/>
              <a:gd name="connsiteX2" fmla="*/ 539750 w 539750"/>
              <a:gd name="connsiteY2" fmla="*/ 133350 h 133350"/>
              <a:gd name="connsiteX3" fmla="*/ 0 w 539750"/>
              <a:gd name="connsiteY3" fmla="*/ 133350 h 133350"/>
              <a:gd name="connsiteX0" fmla="*/ 0 w 539750"/>
              <a:gd name="connsiteY0" fmla="*/ 133350 h 133350"/>
              <a:gd name="connsiteX1" fmla="*/ 539750 w 539750"/>
              <a:gd name="connsiteY1" fmla="*/ 0 h 133350"/>
              <a:gd name="connsiteX2" fmla="*/ 539750 w 539750"/>
              <a:gd name="connsiteY2" fmla="*/ 133350 h 133350"/>
              <a:gd name="connsiteX3" fmla="*/ 0 w 539750"/>
              <a:gd name="connsiteY3" fmla="*/ 133350 h 133350"/>
              <a:gd name="connsiteX0" fmla="*/ 0 w 539750"/>
              <a:gd name="connsiteY0" fmla="*/ 133350 h 133350"/>
              <a:gd name="connsiteX1" fmla="*/ 539750 w 539750"/>
              <a:gd name="connsiteY1" fmla="*/ 0 h 133350"/>
              <a:gd name="connsiteX2" fmla="*/ 539750 w 539750"/>
              <a:gd name="connsiteY2" fmla="*/ 133350 h 133350"/>
              <a:gd name="connsiteX3" fmla="*/ 0 w 539750"/>
              <a:gd name="connsiteY3" fmla="*/ 133350 h 133350"/>
              <a:gd name="connsiteX0" fmla="*/ 0 w 539750"/>
              <a:gd name="connsiteY0" fmla="*/ 8467 h 8467"/>
              <a:gd name="connsiteX1" fmla="*/ 539750 w 539750"/>
              <a:gd name="connsiteY1" fmla="*/ 8467 h 8467"/>
              <a:gd name="connsiteX2" fmla="*/ 0 w 539750"/>
              <a:gd name="connsiteY2" fmla="*/ 8467 h 8467"/>
              <a:gd name="connsiteX0" fmla="*/ 0 w 10000"/>
              <a:gd name="connsiteY0" fmla="*/ 54997 h 54997"/>
              <a:gd name="connsiteX1" fmla="*/ 10000 w 10000"/>
              <a:gd name="connsiteY1" fmla="*/ 54997 h 54997"/>
              <a:gd name="connsiteX2" fmla="*/ 0 w 10000"/>
              <a:gd name="connsiteY2" fmla="*/ 54997 h 54997"/>
              <a:gd name="connsiteX0" fmla="*/ 0 w 10000"/>
              <a:gd name="connsiteY0" fmla="*/ 54997 h 72449"/>
              <a:gd name="connsiteX1" fmla="*/ 10000 w 10000"/>
              <a:gd name="connsiteY1" fmla="*/ 54997 h 72449"/>
              <a:gd name="connsiteX2" fmla="*/ 0 w 10000"/>
              <a:gd name="connsiteY2" fmla="*/ 54997 h 72449"/>
              <a:gd name="connsiteX0" fmla="*/ 0 w 10000"/>
              <a:gd name="connsiteY0" fmla="*/ 54997 h 105001"/>
              <a:gd name="connsiteX1" fmla="*/ 10000 w 10000"/>
              <a:gd name="connsiteY1" fmla="*/ 54997 h 105001"/>
              <a:gd name="connsiteX2" fmla="*/ 0 w 10000"/>
              <a:gd name="connsiteY2" fmla="*/ 54997 h 105001"/>
              <a:gd name="connsiteX0" fmla="*/ 0 w 10000"/>
              <a:gd name="connsiteY0" fmla="*/ 80646 h 130650"/>
              <a:gd name="connsiteX1" fmla="*/ 10000 w 10000"/>
              <a:gd name="connsiteY1" fmla="*/ 80646 h 130650"/>
              <a:gd name="connsiteX2" fmla="*/ 0 w 10000"/>
              <a:gd name="connsiteY2" fmla="*/ 80646 h 130650"/>
              <a:gd name="connsiteX0" fmla="*/ 0 w 9235"/>
              <a:gd name="connsiteY0" fmla="*/ 224220 h 242462"/>
              <a:gd name="connsiteX1" fmla="*/ 9235 w 9235"/>
              <a:gd name="connsiteY1" fmla="*/ 36728 h 242462"/>
              <a:gd name="connsiteX2" fmla="*/ 0 w 9235"/>
              <a:gd name="connsiteY2" fmla="*/ 224220 h 242462"/>
              <a:gd name="connsiteX0" fmla="*/ 0 w 10000"/>
              <a:gd name="connsiteY0" fmla="*/ 9248 h 9901"/>
              <a:gd name="connsiteX1" fmla="*/ 10000 w 10000"/>
              <a:gd name="connsiteY1" fmla="*/ 1515 h 9901"/>
              <a:gd name="connsiteX2" fmla="*/ 0 w 10000"/>
              <a:gd name="connsiteY2" fmla="*/ 9248 h 9901"/>
              <a:gd name="connsiteX0" fmla="*/ 0 w 10000"/>
              <a:gd name="connsiteY0" fmla="*/ 9621 h 10281"/>
              <a:gd name="connsiteX1" fmla="*/ 10000 w 10000"/>
              <a:gd name="connsiteY1" fmla="*/ 1811 h 10281"/>
              <a:gd name="connsiteX2" fmla="*/ 0 w 10000"/>
              <a:gd name="connsiteY2" fmla="*/ 9621 h 10281"/>
              <a:gd name="connsiteX0" fmla="*/ 0 w 10000"/>
              <a:gd name="connsiteY0" fmla="*/ 9621 h 9621"/>
              <a:gd name="connsiteX1" fmla="*/ 10000 w 10000"/>
              <a:gd name="connsiteY1" fmla="*/ 1811 h 9621"/>
              <a:gd name="connsiteX2" fmla="*/ 0 w 10000"/>
              <a:gd name="connsiteY2" fmla="*/ 9621 h 9621"/>
              <a:gd name="connsiteX0" fmla="*/ 0 w 9682"/>
              <a:gd name="connsiteY0" fmla="*/ 11120 h 11120"/>
              <a:gd name="connsiteX1" fmla="*/ 9682 w 9682"/>
              <a:gd name="connsiteY1" fmla="*/ 1703 h 11120"/>
              <a:gd name="connsiteX2" fmla="*/ 0 w 9682"/>
              <a:gd name="connsiteY2" fmla="*/ 11120 h 11120"/>
              <a:gd name="connsiteX0" fmla="*/ 0 w 10000"/>
              <a:gd name="connsiteY0" fmla="*/ 10069 h 10069"/>
              <a:gd name="connsiteX1" fmla="*/ 10000 w 10000"/>
              <a:gd name="connsiteY1" fmla="*/ 1600 h 10069"/>
              <a:gd name="connsiteX2" fmla="*/ 0 w 10000"/>
              <a:gd name="connsiteY2" fmla="*/ 10069 h 10069"/>
              <a:gd name="connsiteX0" fmla="*/ 0 w 10000"/>
              <a:gd name="connsiteY0" fmla="*/ 10069 h 10069"/>
              <a:gd name="connsiteX1" fmla="*/ 10000 w 10000"/>
              <a:gd name="connsiteY1" fmla="*/ 1600 h 10069"/>
              <a:gd name="connsiteX2" fmla="*/ 0 w 10000"/>
              <a:gd name="connsiteY2" fmla="*/ 10069 h 10069"/>
              <a:gd name="connsiteX0" fmla="*/ 0 w 17500"/>
              <a:gd name="connsiteY0" fmla="*/ 10322 h 10322"/>
              <a:gd name="connsiteX1" fmla="*/ 17500 w 17500"/>
              <a:gd name="connsiteY1" fmla="*/ 1561 h 10322"/>
              <a:gd name="connsiteX2" fmla="*/ 0 w 17500"/>
              <a:gd name="connsiteY2" fmla="*/ 10322 h 10322"/>
              <a:gd name="connsiteX0" fmla="*/ 0 w 17500"/>
              <a:gd name="connsiteY0" fmla="*/ 12101 h 12101"/>
              <a:gd name="connsiteX1" fmla="*/ 17500 w 17500"/>
              <a:gd name="connsiteY1" fmla="*/ 3340 h 12101"/>
              <a:gd name="connsiteX2" fmla="*/ 0 w 17500"/>
              <a:gd name="connsiteY2" fmla="*/ 12101 h 12101"/>
              <a:gd name="connsiteX0" fmla="*/ 0 w 18553"/>
              <a:gd name="connsiteY0" fmla="*/ 12223 h 12223"/>
              <a:gd name="connsiteX1" fmla="*/ 18553 w 18553"/>
              <a:gd name="connsiteY1" fmla="*/ 3316 h 12223"/>
              <a:gd name="connsiteX2" fmla="*/ 0 w 18553"/>
              <a:gd name="connsiteY2" fmla="*/ 12223 h 12223"/>
              <a:gd name="connsiteX0" fmla="*/ 0 w 18553"/>
              <a:gd name="connsiteY0" fmla="*/ 12223 h 12223"/>
              <a:gd name="connsiteX1" fmla="*/ 18553 w 18553"/>
              <a:gd name="connsiteY1" fmla="*/ 3316 h 12223"/>
              <a:gd name="connsiteX2" fmla="*/ 0 w 18553"/>
              <a:gd name="connsiteY2" fmla="*/ 12223 h 12223"/>
              <a:gd name="connsiteX0" fmla="*/ 0 w 18553"/>
              <a:gd name="connsiteY0" fmla="*/ 12223 h 12223"/>
              <a:gd name="connsiteX1" fmla="*/ 18553 w 18553"/>
              <a:gd name="connsiteY1" fmla="*/ 3316 h 12223"/>
              <a:gd name="connsiteX2" fmla="*/ 0 w 18553"/>
              <a:gd name="connsiteY2" fmla="*/ 12223 h 12223"/>
              <a:gd name="connsiteX0" fmla="*/ 0 w 18553"/>
              <a:gd name="connsiteY0" fmla="*/ 12223 h 12223"/>
              <a:gd name="connsiteX1" fmla="*/ 18553 w 18553"/>
              <a:gd name="connsiteY1" fmla="*/ 3316 h 12223"/>
              <a:gd name="connsiteX2" fmla="*/ 0 w 18553"/>
              <a:gd name="connsiteY2" fmla="*/ 12223 h 12223"/>
              <a:gd name="connsiteX0" fmla="*/ 0 w 21079"/>
              <a:gd name="connsiteY0" fmla="*/ 18298 h 18298"/>
              <a:gd name="connsiteX1" fmla="*/ 21079 w 21079"/>
              <a:gd name="connsiteY1" fmla="*/ 2436 h 18298"/>
              <a:gd name="connsiteX2" fmla="*/ 0 w 21079"/>
              <a:gd name="connsiteY2" fmla="*/ 18298 h 18298"/>
              <a:gd name="connsiteX0" fmla="*/ 0 w 21079"/>
              <a:gd name="connsiteY0" fmla="*/ 18637 h 18637"/>
              <a:gd name="connsiteX1" fmla="*/ 21079 w 21079"/>
              <a:gd name="connsiteY1" fmla="*/ 2775 h 18637"/>
              <a:gd name="connsiteX2" fmla="*/ 0 w 21079"/>
              <a:gd name="connsiteY2" fmla="*/ 18637 h 18637"/>
              <a:gd name="connsiteX0" fmla="*/ 0 w 21079"/>
              <a:gd name="connsiteY0" fmla="*/ 18637 h 18637"/>
              <a:gd name="connsiteX1" fmla="*/ 21079 w 21079"/>
              <a:gd name="connsiteY1" fmla="*/ 2775 h 18637"/>
              <a:gd name="connsiteX2" fmla="*/ 0 w 21079"/>
              <a:gd name="connsiteY2" fmla="*/ 18637 h 18637"/>
              <a:gd name="connsiteX0" fmla="*/ 0 w 21079"/>
              <a:gd name="connsiteY0" fmla="*/ 18637 h 18637"/>
              <a:gd name="connsiteX1" fmla="*/ 21079 w 21079"/>
              <a:gd name="connsiteY1" fmla="*/ 2775 h 18637"/>
              <a:gd name="connsiteX2" fmla="*/ 0 w 21079"/>
              <a:gd name="connsiteY2" fmla="*/ 18637 h 1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79" h="18637">
                <a:moveTo>
                  <a:pt x="0" y="18637"/>
                </a:moveTo>
                <a:cubicBezTo>
                  <a:pt x="1785" y="8881"/>
                  <a:pt x="10772" y="-6277"/>
                  <a:pt x="21079" y="2775"/>
                </a:cubicBezTo>
                <a:cubicBezTo>
                  <a:pt x="12492" y="624"/>
                  <a:pt x="7049" y="4574"/>
                  <a:pt x="0" y="18637"/>
                </a:cubicBezTo>
                <a:close/>
              </a:path>
            </a:pathLst>
          </a:custGeom>
          <a:solidFill>
            <a:srgbClr val="FFFFFF">
              <a:alpha val="49804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Avenir Next Condensed Medium" charset="0"/>
              <a:ea typeface="Avenir Next Condensed Medium" charset="0"/>
              <a:cs typeface="Avenir Next Condensed Medium" charset="0"/>
            </a:endParaRPr>
          </a:p>
        </p:txBody>
      </p:sp>
      <p:sp>
        <p:nvSpPr>
          <p:cNvPr id="31" name="Rectangle 8"/>
          <p:cNvSpPr/>
          <p:nvPr/>
        </p:nvSpPr>
        <p:spPr>
          <a:xfrm rot="5400000">
            <a:off x="1822281" y="413841"/>
            <a:ext cx="125796" cy="70200"/>
          </a:xfrm>
          <a:custGeom>
            <a:avLst/>
            <a:gdLst>
              <a:gd name="connsiteX0" fmla="*/ 0 w 539750"/>
              <a:gd name="connsiteY0" fmla="*/ 0 h 133350"/>
              <a:gd name="connsiteX1" fmla="*/ 539750 w 539750"/>
              <a:gd name="connsiteY1" fmla="*/ 0 h 133350"/>
              <a:gd name="connsiteX2" fmla="*/ 539750 w 539750"/>
              <a:gd name="connsiteY2" fmla="*/ 133350 h 133350"/>
              <a:gd name="connsiteX3" fmla="*/ 0 w 539750"/>
              <a:gd name="connsiteY3" fmla="*/ 133350 h 133350"/>
              <a:gd name="connsiteX4" fmla="*/ 0 w 539750"/>
              <a:gd name="connsiteY4" fmla="*/ 0 h 133350"/>
              <a:gd name="connsiteX0" fmla="*/ 0 w 539750"/>
              <a:gd name="connsiteY0" fmla="*/ 133350 h 133350"/>
              <a:gd name="connsiteX1" fmla="*/ 539750 w 539750"/>
              <a:gd name="connsiteY1" fmla="*/ 0 h 133350"/>
              <a:gd name="connsiteX2" fmla="*/ 539750 w 539750"/>
              <a:gd name="connsiteY2" fmla="*/ 133350 h 133350"/>
              <a:gd name="connsiteX3" fmla="*/ 0 w 539750"/>
              <a:gd name="connsiteY3" fmla="*/ 133350 h 133350"/>
              <a:gd name="connsiteX0" fmla="*/ 0 w 539750"/>
              <a:gd name="connsiteY0" fmla="*/ 133350 h 133350"/>
              <a:gd name="connsiteX1" fmla="*/ 539750 w 539750"/>
              <a:gd name="connsiteY1" fmla="*/ 0 h 133350"/>
              <a:gd name="connsiteX2" fmla="*/ 539750 w 539750"/>
              <a:gd name="connsiteY2" fmla="*/ 133350 h 133350"/>
              <a:gd name="connsiteX3" fmla="*/ 0 w 539750"/>
              <a:gd name="connsiteY3" fmla="*/ 133350 h 133350"/>
              <a:gd name="connsiteX0" fmla="*/ 0 w 539750"/>
              <a:gd name="connsiteY0" fmla="*/ 133350 h 133350"/>
              <a:gd name="connsiteX1" fmla="*/ 539750 w 539750"/>
              <a:gd name="connsiteY1" fmla="*/ 0 h 133350"/>
              <a:gd name="connsiteX2" fmla="*/ 539750 w 539750"/>
              <a:gd name="connsiteY2" fmla="*/ 133350 h 133350"/>
              <a:gd name="connsiteX3" fmla="*/ 0 w 539750"/>
              <a:gd name="connsiteY3" fmla="*/ 133350 h 133350"/>
              <a:gd name="connsiteX0" fmla="*/ 0 w 539750"/>
              <a:gd name="connsiteY0" fmla="*/ 8467 h 8467"/>
              <a:gd name="connsiteX1" fmla="*/ 539750 w 539750"/>
              <a:gd name="connsiteY1" fmla="*/ 8467 h 8467"/>
              <a:gd name="connsiteX2" fmla="*/ 0 w 539750"/>
              <a:gd name="connsiteY2" fmla="*/ 8467 h 8467"/>
              <a:gd name="connsiteX0" fmla="*/ 0 w 10000"/>
              <a:gd name="connsiteY0" fmla="*/ 54997 h 54997"/>
              <a:gd name="connsiteX1" fmla="*/ 10000 w 10000"/>
              <a:gd name="connsiteY1" fmla="*/ 54997 h 54997"/>
              <a:gd name="connsiteX2" fmla="*/ 0 w 10000"/>
              <a:gd name="connsiteY2" fmla="*/ 54997 h 54997"/>
              <a:gd name="connsiteX0" fmla="*/ 0 w 10000"/>
              <a:gd name="connsiteY0" fmla="*/ 54997 h 72449"/>
              <a:gd name="connsiteX1" fmla="*/ 10000 w 10000"/>
              <a:gd name="connsiteY1" fmla="*/ 54997 h 72449"/>
              <a:gd name="connsiteX2" fmla="*/ 0 w 10000"/>
              <a:gd name="connsiteY2" fmla="*/ 54997 h 72449"/>
              <a:gd name="connsiteX0" fmla="*/ 0 w 10000"/>
              <a:gd name="connsiteY0" fmla="*/ 54997 h 105001"/>
              <a:gd name="connsiteX1" fmla="*/ 10000 w 10000"/>
              <a:gd name="connsiteY1" fmla="*/ 54997 h 105001"/>
              <a:gd name="connsiteX2" fmla="*/ 0 w 10000"/>
              <a:gd name="connsiteY2" fmla="*/ 54997 h 105001"/>
              <a:gd name="connsiteX0" fmla="*/ 0 w 10000"/>
              <a:gd name="connsiteY0" fmla="*/ 80646 h 130650"/>
              <a:gd name="connsiteX1" fmla="*/ 10000 w 10000"/>
              <a:gd name="connsiteY1" fmla="*/ 80646 h 130650"/>
              <a:gd name="connsiteX2" fmla="*/ 0 w 10000"/>
              <a:gd name="connsiteY2" fmla="*/ 80646 h 130650"/>
              <a:gd name="connsiteX0" fmla="*/ 0 w 9235"/>
              <a:gd name="connsiteY0" fmla="*/ 224220 h 242462"/>
              <a:gd name="connsiteX1" fmla="*/ 9235 w 9235"/>
              <a:gd name="connsiteY1" fmla="*/ 36728 h 242462"/>
              <a:gd name="connsiteX2" fmla="*/ 0 w 9235"/>
              <a:gd name="connsiteY2" fmla="*/ 224220 h 242462"/>
              <a:gd name="connsiteX0" fmla="*/ 0 w 10000"/>
              <a:gd name="connsiteY0" fmla="*/ 9248 h 9901"/>
              <a:gd name="connsiteX1" fmla="*/ 10000 w 10000"/>
              <a:gd name="connsiteY1" fmla="*/ 1515 h 9901"/>
              <a:gd name="connsiteX2" fmla="*/ 0 w 10000"/>
              <a:gd name="connsiteY2" fmla="*/ 9248 h 9901"/>
              <a:gd name="connsiteX0" fmla="*/ 0 w 10000"/>
              <a:gd name="connsiteY0" fmla="*/ 9621 h 10281"/>
              <a:gd name="connsiteX1" fmla="*/ 10000 w 10000"/>
              <a:gd name="connsiteY1" fmla="*/ 1811 h 10281"/>
              <a:gd name="connsiteX2" fmla="*/ 0 w 10000"/>
              <a:gd name="connsiteY2" fmla="*/ 9621 h 10281"/>
              <a:gd name="connsiteX0" fmla="*/ 0 w 10000"/>
              <a:gd name="connsiteY0" fmla="*/ 9621 h 9621"/>
              <a:gd name="connsiteX1" fmla="*/ 10000 w 10000"/>
              <a:gd name="connsiteY1" fmla="*/ 1811 h 9621"/>
              <a:gd name="connsiteX2" fmla="*/ 0 w 10000"/>
              <a:gd name="connsiteY2" fmla="*/ 9621 h 9621"/>
              <a:gd name="connsiteX0" fmla="*/ 0 w 9682"/>
              <a:gd name="connsiteY0" fmla="*/ 11120 h 11120"/>
              <a:gd name="connsiteX1" fmla="*/ 9682 w 9682"/>
              <a:gd name="connsiteY1" fmla="*/ 1703 h 11120"/>
              <a:gd name="connsiteX2" fmla="*/ 0 w 9682"/>
              <a:gd name="connsiteY2" fmla="*/ 11120 h 11120"/>
              <a:gd name="connsiteX0" fmla="*/ 0 w 10000"/>
              <a:gd name="connsiteY0" fmla="*/ 10069 h 10069"/>
              <a:gd name="connsiteX1" fmla="*/ 10000 w 10000"/>
              <a:gd name="connsiteY1" fmla="*/ 1600 h 10069"/>
              <a:gd name="connsiteX2" fmla="*/ 0 w 10000"/>
              <a:gd name="connsiteY2" fmla="*/ 10069 h 10069"/>
              <a:gd name="connsiteX0" fmla="*/ 0 w 10000"/>
              <a:gd name="connsiteY0" fmla="*/ 10069 h 10069"/>
              <a:gd name="connsiteX1" fmla="*/ 10000 w 10000"/>
              <a:gd name="connsiteY1" fmla="*/ 1600 h 10069"/>
              <a:gd name="connsiteX2" fmla="*/ 0 w 10000"/>
              <a:gd name="connsiteY2" fmla="*/ 10069 h 10069"/>
              <a:gd name="connsiteX0" fmla="*/ 0 w 17500"/>
              <a:gd name="connsiteY0" fmla="*/ 10322 h 10322"/>
              <a:gd name="connsiteX1" fmla="*/ 17500 w 17500"/>
              <a:gd name="connsiteY1" fmla="*/ 1561 h 10322"/>
              <a:gd name="connsiteX2" fmla="*/ 0 w 17500"/>
              <a:gd name="connsiteY2" fmla="*/ 10322 h 10322"/>
              <a:gd name="connsiteX0" fmla="*/ 0 w 17500"/>
              <a:gd name="connsiteY0" fmla="*/ 12101 h 12101"/>
              <a:gd name="connsiteX1" fmla="*/ 17500 w 17500"/>
              <a:gd name="connsiteY1" fmla="*/ 3340 h 12101"/>
              <a:gd name="connsiteX2" fmla="*/ 0 w 17500"/>
              <a:gd name="connsiteY2" fmla="*/ 12101 h 12101"/>
              <a:gd name="connsiteX0" fmla="*/ 0 w 18553"/>
              <a:gd name="connsiteY0" fmla="*/ 12223 h 12223"/>
              <a:gd name="connsiteX1" fmla="*/ 18553 w 18553"/>
              <a:gd name="connsiteY1" fmla="*/ 3316 h 12223"/>
              <a:gd name="connsiteX2" fmla="*/ 0 w 18553"/>
              <a:gd name="connsiteY2" fmla="*/ 12223 h 12223"/>
              <a:gd name="connsiteX0" fmla="*/ 0 w 18553"/>
              <a:gd name="connsiteY0" fmla="*/ 12223 h 12223"/>
              <a:gd name="connsiteX1" fmla="*/ 18553 w 18553"/>
              <a:gd name="connsiteY1" fmla="*/ 3316 h 12223"/>
              <a:gd name="connsiteX2" fmla="*/ 0 w 18553"/>
              <a:gd name="connsiteY2" fmla="*/ 12223 h 12223"/>
              <a:gd name="connsiteX0" fmla="*/ 0 w 18553"/>
              <a:gd name="connsiteY0" fmla="*/ 12223 h 12223"/>
              <a:gd name="connsiteX1" fmla="*/ 18553 w 18553"/>
              <a:gd name="connsiteY1" fmla="*/ 3316 h 12223"/>
              <a:gd name="connsiteX2" fmla="*/ 0 w 18553"/>
              <a:gd name="connsiteY2" fmla="*/ 12223 h 12223"/>
              <a:gd name="connsiteX0" fmla="*/ 0 w 18553"/>
              <a:gd name="connsiteY0" fmla="*/ 12223 h 12223"/>
              <a:gd name="connsiteX1" fmla="*/ 18553 w 18553"/>
              <a:gd name="connsiteY1" fmla="*/ 3316 h 12223"/>
              <a:gd name="connsiteX2" fmla="*/ 0 w 18553"/>
              <a:gd name="connsiteY2" fmla="*/ 12223 h 12223"/>
              <a:gd name="connsiteX0" fmla="*/ 0 w 21079"/>
              <a:gd name="connsiteY0" fmla="*/ 18298 h 18298"/>
              <a:gd name="connsiteX1" fmla="*/ 21079 w 21079"/>
              <a:gd name="connsiteY1" fmla="*/ 2436 h 18298"/>
              <a:gd name="connsiteX2" fmla="*/ 0 w 21079"/>
              <a:gd name="connsiteY2" fmla="*/ 18298 h 18298"/>
              <a:gd name="connsiteX0" fmla="*/ 0 w 21079"/>
              <a:gd name="connsiteY0" fmla="*/ 18637 h 18637"/>
              <a:gd name="connsiteX1" fmla="*/ 21079 w 21079"/>
              <a:gd name="connsiteY1" fmla="*/ 2775 h 18637"/>
              <a:gd name="connsiteX2" fmla="*/ 0 w 21079"/>
              <a:gd name="connsiteY2" fmla="*/ 18637 h 18637"/>
              <a:gd name="connsiteX0" fmla="*/ 0 w 21079"/>
              <a:gd name="connsiteY0" fmla="*/ 18637 h 18637"/>
              <a:gd name="connsiteX1" fmla="*/ 21079 w 21079"/>
              <a:gd name="connsiteY1" fmla="*/ 2775 h 18637"/>
              <a:gd name="connsiteX2" fmla="*/ 0 w 21079"/>
              <a:gd name="connsiteY2" fmla="*/ 18637 h 18637"/>
              <a:gd name="connsiteX0" fmla="*/ 0 w 21079"/>
              <a:gd name="connsiteY0" fmla="*/ 18637 h 18637"/>
              <a:gd name="connsiteX1" fmla="*/ 21079 w 21079"/>
              <a:gd name="connsiteY1" fmla="*/ 2775 h 18637"/>
              <a:gd name="connsiteX2" fmla="*/ 0 w 21079"/>
              <a:gd name="connsiteY2" fmla="*/ 18637 h 18637"/>
              <a:gd name="connsiteX0" fmla="*/ 0 w 20611"/>
              <a:gd name="connsiteY0" fmla="*/ 15232 h 15232"/>
              <a:gd name="connsiteX1" fmla="*/ 20611 w 20611"/>
              <a:gd name="connsiteY1" fmla="*/ 3336 h 15232"/>
              <a:gd name="connsiteX2" fmla="*/ 0 w 20611"/>
              <a:gd name="connsiteY2" fmla="*/ 15232 h 15232"/>
              <a:gd name="connsiteX0" fmla="*/ 0 w 20611"/>
              <a:gd name="connsiteY0" fmla="*/ 15232 h 15232"/>
              <a:gd name="connsiteX1" fmla="*/ 20611 w 20611"/>
              <a:gd name="connsiteY1" fmla="*/ 3336 h 15232"/>
              <a:gd name="connsiteX2" fmla="*/ 0 w 20611"/>
              <a:gd name="connsiteY2" fmla="*/ 15232 h 15232"/>
              <a:gd name="connsiteX0" fmla="*/ 0 w 20611"/>
              <a:gd name="connsiteY0" fmla="*/ 15232 h 15232"/>
              <a:gd name="connsiteX1" fmla="*/ 20611 w 20611"/>
              <a:gd name="connsiteY1" fmla="*/ 3336 h 15232"/>
              <a:gd name="connsiteX2" fmla="*/ 0 w 20611"/>
              <a:gd name="connsiteY2" fmla="*/ 15232 h 15232"/>
              <a:gd name="connsiteX0" fmla="*/ 0 w 20611"/>
              <a:gd name="connsiteY0" fmla="*/ 13733 h 13733"/>
              <a:gd name="connsiteX1" fmla="*/ 20611 w 20611"/>
              <a:gd name="connsiteY1" fmla="*/ 1837 h 13733"/>
              <a:gd name="connsiteX2" fmla="*/ 0 w 20611"/>
              <a:gd name="connsiteY2" fmla="*/ 13733 h 1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11" h="13733">
                <a:moveTo>
                  <a:pt x="0" y="13733"/>
                </a:moveTo>
                <a:cubicBezTo>
                  <a:pt x="1785" y="3977"/>
                  <a:pt x="7493" y="-3646"/>
                  <a:pt x="20611" y="1837"/>
                </a:cubicBezTo>
                <a:cubicBezTo>
                  <a:pt x="12492" y="1669"/>
                  <a:pt x="6581" y="1256"/>
                  <a:pt x="0" y="13733"/>
                </a:cubicBezTo>
                <a:close/>
              </a:path>
            </a:pathLst>
          </a:custGeom>
          <a:solidFill>
            <a:srgbClr val="FFFFFF">
              <a:alpha val="49804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Avenir Next Condensed Medium" charset="0"/>
              <a:ea typeface="Avenir Next Condensed Medium" charset="0"/>
              <a:cs typeface="Avenir Next Condensed Medium" charset="0"/>
            </a:endParaRPr>
          </a:p>
        </p:txBody>
      </p:sp>
      <p:sp>
        <p:nvSpPr>
          <p:cNvPr id="38" name="Rectangle 8"/>
          <p:cNvSpPr/>
          <p:nvPr/>
        </p:nvSpPr>
        <p:spPr>
          <a:xfrm>
            <a:off x="5122970" y="339503"/>
            <a:ext cx="575012" cy="226505"/>
          </a:xfrm>
          <a:custGeom>
            <a:avLst/>
            <a:gdLst>
              <a:gd name="connsiteX0" fmla="*/ 0 w 539750"/>
              <a:gd name="connsiteY0" fmla="*/ 0 h 133350"/>
              <a:gd name="connsiteX1" fmla="*/ 539750 w 539750"/>
              <a:gd name="connsiteY1" fmla="*/ 0 h 133350"/>
              <a:gd name="connsiteX2" fmla="*/ 539750 w 539750"/>
              <a:gd name="connsiteY2" fmla="*/ 133350 h 133350"/>
              <a:gd name="connsiteX3" fmla="*/ 0 w 539750"/>
              <a:gd name="connsiteY3" fmla="*/ 133350 h 133350"/>
              <a:gd name="connsiteX4" fmla="*/ 0 w 539750"/>
              <a:gd name="connsiteY4" fmla="*/ 0 h 133350"/>
              <a:gd name="connsiteX0" fmla="*/ 0 w 539750"/>
              <a:gd name="connsiteY0" fmla="*/ 133350 h 133350"/>
              <a:gd name="connsiteX1" fmla="*/ 539750 w 539750"/>
              <a:gd name="connsiteY1" fmla="*/ 0 h 133350"/>
              <a:gd name="connsiteX2" fmla="*/ 539750 w 539750"/>
              <a:gd name="connsiteY2" fmla="*/ 133350 h 133350"/>
              <a:gd name="connsiteX3" fmla="*/ 0 w 539750"/>
              <a:gd name="connsiteY3" fmla="*/ 133350 h 133350"/>
              <a:gd name="connsiteX0" fmla="*/ 0 w 539750"/>
              <a:gd name="connsiteY0" fmla="*/ 133350 h 133350"/>
              <a:gd name="connsiteX1" fmla="*/ 539750 w 539750"/>
              <a:gd name="connsiteY1" fmla="*/ 0 h 133350"/>
              <a:gd name="connsiteX2" fmla="*/ 539750 w 539750"/>
              <a:gd name="connsiteY2" fmla="*/ 133350 h 133350"/>
              <a:gd name="connsiteX3" fmla="*/ 0 w 539750"/>
              <a:gd name="connsiteY3" fmla="*/ 133350 h 133350"/>
              <a:gd name="connsiteX0" fmla="*/ 0 w 539750"/>
              <a:gd name="connsiteY0" fmla="*/ 133350 h 133350"/>
              <a:gd name="connsiteX1" fmla="*/ 539750 w 539750"/>
              <a:gd name="connsiteY1" fmla="*/ 0 h 133350"/>
              <a:gd name="connsiteX2" fmla="*/ 539750 w 539750"/>
              <a:gd name="connsiteY2" fmla="*/ 133350 h 133350"/>
              <a:gd name="connsiteX3" fmla="*/ 0 w 539750"/>
              <a:gd name="connsiteY3" fmla="*/ 133350 h 133350"/>
              <a:gd name="connsiteX0" fmla="*/ 0 w 539750"/>
              <a:gd name="connsiteY0" fmla="*/ 8467 h 8467"/>
              <a:gd name="connsiteX1" fmla="*/ 539750 w 539750"/>
              <a:gd name="connsiteY1" fmla="*/ 8467 h 8467"/>
              <a:gd name="connsiteX2" fmla="*/ 0 w 539750"/>
              <a:gd name="connsiteY2" fmla="*/ 8467 h 8467"/>
              <a:gd name="connsiteX0" fmla="*/ 0 w 10000"/>
              <a:gd name="connsiteY0" fmla="*/ 54997 h 54997"/>
              <a:gd name="connsiteX1" fmla="*/ 10000 w 10000"/>
              <a:gd name="connsiteY1" fmla="*/ 54997 h 54997"/>
              <a:gd name="connsiteX2" fmla="*/ 0 w 10000"/>
              <a:gd name="connsiteY2" fmla="*/ 54997 h 54997"/>
              <a:gd name="connsiteX0" fmla="*/ 0 w 10000"/>
              <a:gd name="connsiteY0" fmla="*/ 54997 h 72449"/>
              <a:gd name="connsiteX1" fmla="*/ 10000 w 10000"/>
              <a:gd name="connsiteY1" fmla="*/ 54997 h 72449"/>
              <a:gd name="connsiteX2" fmla="*/ 0 w 10000"/>
              <a:gd name="connsiteY2" fmla="*/ 54997 h 72449"/>
              <a:gd name="connsiteX0" fmla="*/ 0 w 10000"/>
              <a:gd name="connsiteY0" fmla="*/ 54997 h 105001"/>
              <a:gd name="connsiteX1" fmla="*/ 10000 w 10000"/>
              <a:gd name="connsiteY1" fmla="*/ 54997 h 105001"/>
              <a:gd name="connsiteX2" fmla="*/ 0 w 10000"/>
              <a:gd name="connsiteY2" fmla="*/ 54997 h 105001"/>
              <a:gd name="connsiteX0" fmla="*/ 0 w 10000"/>
              <a:gd name="connsiteY0" fmla="*/ 80646 h 130650"/>
              <a:gd name="connsiteX1" fmla="*/ 10000 w 10000"/>
              <a:gd name="connsiteY1" fmla="*/ 80646 h 130650"/>
              <a:gd name="connsiteX2" fmla="*/ 0 w 10000"/>
              <a:gd name="connsiteY2" fmla="*/ 80646 h 130650"/>
              <a:gd name="connsiteX0" fmla="*/ 0 w 9235"/>
              <a:gd name="connsiteY0" fmla="*/ 224220 h 242462"/>
              <a:gd name="connsiteX1" fmla="*/ 9235 w 9235"/>
              <a:gd name="connsiteY1" fmla="*/ 36728 h 242462"/>
              <a:gd name="connsiteX2" fmla="*/ 0 w 9235"/>
              <a:gd name="connsiteY2" fmla="*/ 224220 h 242462"/>
              <a:gd name="connsiteX0" fmla="*/ 0 w 10000"/>
              <a:gd name="connsiteY0" fmla="*/ 9248 h 9901"/>
              <a:gd name="connsiteX1" fmla="*/ 10000 w 10000"/>
              <a:gd name="connsiteY1" fmla="*/ 1515 h 9901"/>
              <a:gd name="connsiteX2" fmla="*/ 0 w 10000"/>
              <a:gd name="connsiteY2" fmla="*/ 9248 h 9901"/>
              <a:gd name="connsiteX0" fmla="*/ 0 w 10000"/>
              <a:gd name="connsiteY0" fmla="*/ 9621 h 10281"/>
              <a:gd name="connsiteX1" fmla="*/ 10000 w 10000"/>
              <a:gd name="connsiteY1" fmla="*/ 1811 h 10281"/>
              <a:gd name="connsiteX2" fmla="*/ 0 w 10000"/>
              <a:gd name="connsiteY2" fmla="*/ 9621 h 10281"/>
              <a:gd name="connsiteX0" fmla="*/ 0 w 10000"/>
              <a:gd name="connsiteY0" fmla="*/ 9621 h 9621"/>
              <a:gd name="connsiteX1" fmla="*/ 10000 w 10000"/>
              <a:gd name="connsiteY1" fmla="*/ 1811 h 9621"/>
              <a:gd name="connsiteX2" fmla="*/ 0 w 10000"/>
              <a:gd name="connsiteY2" fmla="*/ 9621 h 9621"/>
              <a:gd name="connsiteX0" fmla="*/ 0 w 9682"/>
              <a:gd name="connsiteY0" fmla="*/ 11120 h 11120"/>
              <a:gd name="connsiteX1" fmla="*/ 9682 w 9682"/>
              <a:gd name="connsiteY1" fmla="*/ 1703 h 11120"/>
              <a:gd name="connsiteX2" fmla="*/ 0 w 9682"/>
              <a:gd name="connsiteY2" fmla="*/ 11120 h 11120"/>
              <a:gd name="connsiteX0" fmla="*/ 0 w 10000"/>
              <a:gd name="connsiteY0" fmla="*/ 10069 h 10069"/>
              <a:gd name="connsiteX1" fmla="*/ 10000 w 10000"/>
              <a:gd name="connsiteY1" fmla="*/ 1600 h 10069"/>
              <a:gd name="connsiteX2" fmla="*/ 0 w 10000"/>
              <a:gd name="connsiteY2" fmla="*/ 10069 h 10069"/>
              <a:gd name="connsiteX0" fmla="*/ 0 w 10000"/>
              <a:gd name="connsiteY0" fmla="*/ 10069 h 10069"/>
              <a:gd name="connsiteX1" fmla="*/ 10000 w 10000"/>
              <a:gd name="connsiteY1" fmla="*/ 1600 h 10069"/>
              <a:gd name="connsiteX2" fmla="*/ 0 w 10000"/>
              <a:gd name="connsiteY2" fmla="*/ 10069 h 10069"/>
              <a:gd name="connsiteX0" fmla="*/ 0 w 17500"/>
              <a:gd name="connsiteY0" fmla="*/ 10322 h 10322"/>
              <a:gd name="connsiteX1" fmla="*/ 17500 w 17500"/>
              <a:gd name="connsiteY1" fmla="*/ 1561 h 10322"/>
              <a:gd name="connsiteX2" fmla="*/ 0 w 17500"/>
              <a:gd name="connsiteY2" fmla="*/ 10322 h 10322"/>
              <a:gd name="connsiteX0" fmla="*/ 0 w 17500"/>
              <a:gd name="connsiteY0" fmla="*/ 12101 h 12101"/>
              <a:gd name="connsiteX1" fmla="*/ 17500 w 17500"/>
              <a:gd name="connsiteY1" fmla="*/ 3340 h 12101"/>
              <a:gd name="connsiteX2" fmla="*/ 0 w 17500"/>
              <a:gd name="connsiteY2" fmla="*/ 12101 h 12101"/>
              <a:gd name="connsiteX0" fmla="*/ 0 w 18553"/>
              <a:gd name="connsiteY0" fmla="*/ 12223 h 12223"/>
              <a:gd name="connsiteX1" fmla="*/ 18553 w 18553"/>
              <a:gd name="connsiteY1" fmla="*/ 3316 h 12223"/>
              <a:gd name="connsiteX2" fmla="*/ 0 w 18553"/>
              <a:gd name="connsiteY2" fmla="*/ 12223 h 12223"/>
              <a:gd name="connsiteX0" fmla="*/ 0 w 18553"/>
              <a:gd name="connsiteY0" fmla="*/ 12223 h 12223"/>
              <a:gd name="connsiteX1" fmla="*/ 18553 w 18553"/>
              <a:gd name="connsiteY1" fmla="*/ 3316 h 12223"/>
              <a:gd name="connsiteX2" fmla="*/ 0 w 18553"/>
              <a:gd name="connsiteY2" fmla="*/ 12223 h 12223"/>
              <a:gd name="connsiteX0" fmla="*/ 0 w 18553"/>
              <a:gd name="connsiteY0" fmla="*/ 12223 h 12223"/>
              <a:gd name="connsiteX1" fmla="*/ 18553 w 18553"/>
              <a:gd name="connsiteY1" fmla="*/ 3316 h 12223"/>
              <a:gd name="connsiteX2" fmla="*/ 0 w 18553"/>
              <a:gd name="connsiteY2" fmla="*/ 12223 h 12223"/>
              <a:gd name="connsiteX0" fmla="*/ 0 w 18553"/>
              <a:gd name="connsiteY0" fmla="*/ 12223 h 12223"/>
              <a:gd name="connsiteX1" fmla="*/ 18553 w 18553"/>
              <a:gd name="connsiteY1" fmla="*/ 3316 h 12223"/>
              <a:gd name="connsiteX2" fmla="*/ 0 w 18553"/>
              <a:gd name="connsiteY2" fmla="*/ 12223 h 12223"/>
              <a:gd name="connsiteX0" fmla="*/ 0 w 21079"/>
              <a:gd name="connsiteY0" fmla="*/ 18298 h 18298"/>
              <a:gd name="connsiteX1" fmla="*/ 21079 w 21079"/>
              <a:gd name="connsiteY1" fmla="*/ 2436 h 18298"/>
              <a:gd name="connsiteX2" fmla="*/ 0 w 21079"/>
              <a:gd name="connsiteY2" fmla="*/ 18298 h 18298"/>
              <a:gd name="connsiteX0" fmla="*/ 0 w 21079"/>
              <a:gd name="connsiteY0" fmla="*/ 18637 h 18637"/>
              <a:gd name="connsiteX1" fmla="*/ 21079 w 21079"/>
              <a:gd name="connsiteY1" fmla="*/ 2775 h 18637"/>
              <a:gd name="connsiteX2" fmla="*/ 0 w 21079"/>
              <a:gd name="connsiteY2" fmla="*/ 18637 h 18637"/>
              <a:gd name="connsiteX0" fmla="*/ 0 w 21079"/>
              <a:gd name="connsiteY0" fmla="*/ 18637 h 18637"/>
              <a:gd name="connsiteX1" fmla="*/ 21079 w 21079"/>
              <a:gd name="connsiteY1" fmla="*/ 2775 h 18637"/>
              <a:gd name="connsiteX2" fmla="*/ 0 w 21079"/>
              <a:gd name="connsiteY2" fmla="*/ 18637 h 18637"/>
              <a:gd name="connsiteX0" fmla="*/ 0 w 21079"/>
              <a:gd name="connsiteY0" fmla="*/ 18637 h 18637"/>
              <a:gd name="connsiteX1" fmla="*/ 21079 w 21079"/>
              <a:gd name="connsiteY1" fmla="*/ 2775 h 18637"/>
              <a:gd name="connsiteX2" fmla="*/ 0 w 21079"/>
              <a:gd name="connsiteY2" fmla="*/ 18637 h 1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79" h="18637">
                <a:moveTo>
                  <a:pt x="0" y="18637"/>
                </a:moveTo>
                <a:cubicBezTo>
                  <a:pt x="1785" y="8881"/>
                  <a:pt x="10772" y="-6277"/>
                  <a:pt x="21079" y="2775"/>
                </a:cubicBezTo>
                <a:cubicBezTo>
                  <a:pt x="12492" y="624"/>
                  <a:pt x="7049" y="4574"/>
                  <a:pt x="0" y="18637"/>
                </a:cubicBezTo>
                <a:close/>
              </a:path>
            </a:pathLst>
          </a:custGeom>
          <a:solidFill>
            <a:srgbClr val="FFFFFF">
              <a:alpha val="49804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Avenir Next Condensed Medium" charset="0"/>
              <a:ea typeface="Avenir Next Condensed Medium" charset="0"/>
              <a:cs typeface="Avenir Next Condensed Medium" charset="0"/>
            </a:endParaRPr>
          </a:p>
        </p:txBody>
      </p:sp>
      <p:sp>
        <p:nvSpPr>
          <p:cNvPr id="72" name="Rectangle 8"/>
          <p:cNvSpPr/>
          <p:nvPr/>
        </p:nvSpPr>
        <p:spPr>
          <a:xfrm>
            <a:off x="2795993" y="4209743"/>
            <a:ext cx="473915" cy="210312"/>
          </a:xfrm>
          <a:custGeom>
            <a:avLst/>
            <a:gdLst>
              <a:gd name="connsiteX0" fmla="*/ 0 w 539750"/>
              <a:gd name="connsiteY0" fmla="*/ 0 h 133350"/>
              <a:gd name="connsiteX1" fmla="*/ 539750 w 539750"/>
              <a:gd name="connsiteY1" fmla="*/ 0 h 133350"/>
              <a:gd name="connsiteX2" fmla="*/ 539750 w 539750"/>
              <a:gd name="connsiteY2" fmla="*/ 133350 h 133350"/>
              <a:gd name="connsiteX3" fmla="*/ 0 w 539750"/>
              <a:gd name="connsiteY3" fmla="*/ 133350 h 133350"/>
              <a:gd name="connsiteX4" fmla="*/ 0 w 539750"/>
              <a:gd name="connsiteY4" fmla="*/ 0 h 133350"/>
              <a:gd name="connsiteX0" fmla="*/ 0 w 539750"/>
              <a:gd name="connsiteY0" fmla="*/ 133350 h 133350"/>
              <a:gd name="connsiteX1" fmla="*/ 539750 w 539750"/>
              <a:gd name="connsiteY1" fmla="*/ 0 h 133350"/>
              <a:gd name="connsiteX2" fmla="*/ 539750 w 539750"/>
              <a:gd name="connsiteY2" fmla="*/ 133350 h 133350"/>
              <a:gd name="connsiteX3" fmla="*/ 0 w 539750"/>
              <a:gd name="connsiteY3" fmla="*/ 133350 h 133350"/>
              <a:gd name="connsiteX0" fmla="*/ 0 w 539750"/>
              <a:gd name="connsiteY0" fmla="*/ 133350 h 133350"/>
              <a:gd name="connsiteX1" fmla="*/ 539750 w 539750"/>
              <a:gd name="connsiteY1" fmla="*/ 0 h 133350"/>
              <a:gd name="connsiteX2" fmla="*/ 539750 w 539750"/>
              <a:gd name="connsiteY2" fmla="*/ 133350 h 133350"/>
              <a:gd name="connsiteX3" fmla="*/ 0 w 539750"/>
              <a:gd name="connsiteY3" fmla="*/ 133350 h 133350"/>
              <a:gd name="connsiteX0" fmla="*/ 0 w 539750"/>
              <a:gd name="connsiteY0" fmla="*/ 133350 h 133350"/>
              <a:gd name="connsiteX1" fmla="*/ 539750 w 539750"/>
              <a:gd name="connsiteY1" fmla="*/ 0 h 133350"/>
              <a:gd name="connsiteX2" fmla="*/ 539750 w 539750"/>
              <a:gd name="connsiteY2" fmla="*/ 133350 h 133350"/>
              <a:gd name="connsiteX3" fmla="*/ 0 w 539750"/>
              <a:gd name="connsiteY3" fmla="*/ 133350 h 133350"/>
              <a:gd name="connsiteX0" fmla="*/ 0 w 539750"/>
              <a:gd name="connsiteY0" fmla="*/ 8467 h 8467"/>
              <a:gd name="connsiteX1" fmla="*/ 539750 w 539750"/>
              <a:gd name="connsiteY1" fmla="*/ 8467 h 8467"/>
              <a:gd name="connsiteX2" fmla="*/ 0 w 539750"/>
              <a:gd name="connsiteY2" fmla="*/ 8467 h 8467"/>
              <a:gd name="connsiteX0" fmla="*/ 0 w 10000"/>
              <a:gd name="connsiteY0" fmla="*/ 54997 h 54997"/>
              <a:gd name="connsiteX1" fmla="*/ 10000 w 10000"/>
              <a:gd name="connsiteY1" fmla="*/ 54997 h 54997"/>
              <a:gd name="connsiteX2" fmla="*/ 0 w 10000"/>
              <a:gd name="connsiteY2" fmla="*/ 54997 h 54997"/>
              <a:gd name="connsiteX0" fmla="*/ 0 w 10000"/>
              <a:gd name="connsiteY0" fmla="*/ 54997 h 72449"/>
              <a:gd name="connsiteX1" fmla="*/ 10000 w 10000"/>
              <a:gd name="connsiteY1" fmla="*/ 54997 h 72449"/>
              <a:gd name="connsiteX2" fmla="*/ 0 w 10000"/>
              <a:gd name="connsiteY2" fmla="*/ 54997 h 72449"/>
              <a:gd name="connsiteX0" fmla="*/ 0 w 10000"/>
              <a:gd name="connsiteY0" fmla="*/ 54997 h 105001"/>
              <a:gd name="connsiteX1" fmla="*/ 10000 w 10000"/>
              <a:gd name="connsiteY1" fmla="*/ 54997 h 105001"/>
              <a:gd name="connsiteX2" fmla="*/ 0 w 10000"/>
              <a:gd name="connsiteY2" fmla="*/ 54997 h 105001"/>
              <a:gd name="connsiteX0" fmla="*/ 0 w 10000"/>
              <a:gd name="connsiteY0" fmla="*/ 80646 h 130650"/>
              <a:gd name="connsiteX1" fmla="*/ 10000 w 10000"/>
              <a:gd name="connsiteY1" fmla="*/ 80646 h 130650"/>
              <a:gd name="connsiteX2" fmla="*/ 0 w 10000"/>
              <a:gd name="connsiteY2" fmla="*/ 80646 h 130650"/>
              <a:gd name="connsiteX0" fmla="*/ 0 w 9235"/>
              <a:gd name="connsiteY0" fmla="*/ 224220 h 242462"/>
              <a:gd name="connsiteX1" fmla="*/ 9235 w 9235"/>
              <a:gd name="connsiteY1" fmla="*/ 36728 h 242462"/>
              <a:gd name="connsiteX2" fmla="*/ 0 w 9235"/>
              <a:gd name="connsiteY2" fmla="*/ 224220 h 242462"/>
              <a:gd name="connsiteX0" fmla="*/ 0 w 10000"/>
              <a:gd name="connsiteY0" fmla="*/ 9248 h 9901"/>
              <a:gd name="connsiteX1" fmla="*/ 10000 w 10000"/>
              <a:gd name="connsiteY1" fmla="*/ 1515 h 9901"/>
              <a:gd name="connsiteX2" fmla="*/ 0 w 10000"/>
              <a:gd name="connsiteY2" fmla="*/ 9248 h 9901"/>
              <a:gd name="connsiteX0" fmla="*/ 0 w 10000"/>
              <a:gd name="connsiteY0" fmla="*/ 9621 h 10281"/>
              <a:gd name="connsiteX1" fmla="*/ 10000 w 10000"/>
              <a:gd name="connsiteY1" fmla="*/ 1811 h 10281"/>
              <a:gd name="connsiteX2" fmla="*/ 0 w 10000"/>
              <a:gd name="connsiteY2" fmla="*/ 9621 h 10281"/>
              <a:gd name="connsiteX0" fmla="*/ 0 w 10000"/>
              <a:gd name="connsiteY0" fmla="*/ 9621 h 9621"/>
              <a:gd name="connsiteX1" fmla="*/ 10000 w 10000"/>
              <a:gd name="connsiteY1" fmla="*/ 1811 h 9621"/>
              <a:gd name="connsiteX2" fmla="*/ 0 w 10000"/>
              <a:gd name="connsiteY2" fmla="*/ 9621 h 9621"/>
              <a:gd name="connsiteX0" fmla="*/ 0 w 9682"/>
              <a:gd name="connsiteY0" fmla="*/ 11120 h 11120"/>
              <a:gd name="connsiteX1" fmla="*/ 9682 w 9682"/>
              <a:gd name="connsiteY1" fmla="*/ 1703 h 11120"/>
              <a:gd name="connsiteX2" fmla="*/ 0 w 9682"/>
              <a:gd name="connsiteY2" fmla="*/ 11120 h 11120"/>
              <a:gd name="connsiteX0" fmla="*/ 0 w 10000"/>
              <a:gd name="connsiteY0" fmla="*/ 10069 h 10069"/>
              <a:gd name="connsiteX1" fmla="*/ 10000 w 10000"/>
              <a:gd name="connsiteY1" fmla="*/ 1600 h 10069"/>
              <a:gd name="connsiteX2" fmla="*/ 0 w 10000"/>
              <a:gd name="connsiteY2" fmla="*/ 10069 h 10069"/>
              <a:gd name="connsiteX0" fmla="*/ 0 w 10000"/>
              <a:gd name="connsiteY0" fmla="*/ 10069 h 10069"/>
              <a:gd name="connsiteX1" fmla="*/ 10000 w 10000"/>
              <a:gd name="connsiteY1" fmla="*/ 1600 h 10069"/>
              <a:gd name="connsiteX2" fmla="*/ 0 w 10000"/>
              <a:gd name="connsiteY2" fmla="*/ 10069 h 10069"/>
              <a:gd name="connsiteX0" fmla="*/ 0 w 17500"/>
              <a:gd name="connsiteY0" fmla="*/ 10322 h 10322"/>
              <a:gd name="connsiteX1" fmla="*/ 17500 w 17500"/>
              <a:gd name="connsiteY1" fmla="*/ 1561 h 10322"/>
              <a:gd name="connsiteX2" fmla="*/ 0 w 17500"/>
              <a:gd name="connsiteY2" fmla="*/ 10322 h 10322"/>
              <a:gd name="connsiteX0" fmla="*/ 0 w 17500"/>
              <a:gd name="connsiteY0" fmla="*/ 12101 h 12101"/>
              <a:gd name="connsiteX1" fmla="*/ 17500 w 17500"/>
              <a:gd name="connsiteY1" fmla="*/ 3340 h 12101"/>
              <a:gd name="connsiteX2" fmla="*/ 0 w 17500"/>
              <a:gd name="connsiteY2" fmla="*/ 12101 h 12101"/>
              <a:gd name="connsiteX0" fmla="*/ 0 w 18553"/>
              <a:gd name="connsiteY0" fmla="*/ 12223 h 12223"/>
              <a:gd name="connsiteX1" fmla="*/ 18553 w 18553"/>
              <a:gd name="connsiteY1" fmla="*/ 3316 h 12223"/>
              <a:gd name="connsiteX2" fmla="*/ 0 w 18553"/>
              <a:gd name="connsiteY2" fmla="*/ 12223 h 12223"/>
              <a:gd name="connsiteX0" fmla="*/ 0 w 18553"/>
              <a:gd name="connsiteY0" fmla="*/ 12223 h 12223"/>
              <a:gd name="connsiteX1" fmla="*/ 18553 w 18553"/>
              <a:gd name="connsiteY1" fmla="*/ 3316 h 12223"/>
              <a:gd name="connsiteX2" fmla="*/ 0 w 18553"/>
              <a:gd name="connsiteY2" fmla="*/ 12223 h 12223"/>
              <a:gd name="connsiteX0" fmla="*/ 0 w 18553"/>
              <a:gd name="connsiteY0" fmla="*/ 12223 h 12223"/>
              <a:gd name="connsiteX1" fmla="*/ 18553 w 18553"/>
              <a:gd name="connsiteY1" fmla="*/ 3316 h 12223"/>
              <a:gd name="connsiteX2" fmla="*/ 0 w 18553"/>
              <a:gd name="connsiteY2" fmla="*/ 12223 h 12223"/>
              <a:gd name="connsiteX0" fmla="*/ 0 w 18553"/>
              <a:gd name="connsiteY0" fmla="*/ 12223 h 12223"/>
              <a:gd name="connsiteX1" fmla="*/ 18553 w 18553"/>
              <a:gd name="connsiteY1" fmla="*/ 3316 h 12223"/>
              <a:gd name="connsiteX2" fmla="*/ 0 w 18553"/>
              <a:gd name="connsiteY2" fmla="*/ 12223 h 12223"/>
              <a:gd name="connsiteX0" fmla="*/ 0 w 21079"/>
              <a:gd name="connsiteY0" fmla="*/ 18298 h 18298"/>
              <a:gd name="connsiteX1" fmla="*/ 21079 w 21079"/>
              <a:gd name="connsiteY1" fmla="*/ 2436 h 18298"/>
              <a:gd name="connsiteX2" fmla="*/ 0 w 21079"/>
              <a:gd name="connsiteY2" fmla="*/ 18298 h 18298"/>
              <a:gd name="connsiteX0" fmla="*/ 0 w 21079"/>
              <a:gd name="connsiteY0" fmla="*/ 18637 h 18637"/>
              <a:gd name="connsiteX1" fmla="*/ 21079 w 21079"/>
              <a:gd name="connsiteY1" fmla="*/ 2775 h 18637"/>
              <a:gd name="connsiteX2" fmla="*/ 0 w 21079"/>
              <a:gd name="connsiteY2" fmla="*/ 18637 h 18637"/>
              <a:gd name="connsiteX0" fmla="*/ 0 w 21079"/>
              <a:gd name="connsiteY0" fmla="*/ 18637 h 18637"/>
              <a:gd name="connsiteX1" fmla="*/ 21079 w 21079"/>
              <a:gd name="connsiteY1" fmla="*/ 2775 h 18637"/>
              <a:gd name="connsiteX2" fmla="*/ 0 w 21079"/>
              <a:gd name="connsiteY2" fmla="*/ 18637 h 18637"/>
              <a:gd name="connsiteX0" fmla="*/ 0 w 21079"/>
              <a:gd name="connsiteY0" fmla="*/ 18637 h 18637"/>
              <a:gd name="connsiteX1" fmla="*/ 21079 w 21079"/>
              <a:gd name="connsiteY1" fmla="*/ 2775 h 18637"/>
              <a:gd name="connsiteX2" fmla="*/ 0 w 21079"/>
              <a:gd name="connsiteY2" fmla="*/ 18637 h 1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79" h="18637">
                <a:moveTo>
                  <a:pt x="0" y="18637"/>
                </a:moveTo>
                <a:cubicBezTo>
                  <a:pt x="1785" y="8881"/>
                  <a:pt x="10772" y="-6277"/>
                  <a:pt x="21079" y="2775"/>
                </a:cubicBezTo>
                <a:cubicBezTo>
                  <a:pt x="12492" y="624"/>
                  <a:pt x="7049" y="4574"/>
                  <a:pt x="0" y="18637"/>
                </a:cubicBezTo>
                <a:close/>
              </a:path>
            </a:pathLst>
          </a:custGeom>
          <a:solidFill>
            <a:srgbClr val="FFFFFF">
              <a:alpha val="49804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Avenir Next Condensed Medium" charset="0"/>
              <a:ea typeface="Avenir Next Condensed Medium" charset="0"/>
              <a:cs typeface="Avenir Next Condensed Medium" charset="0"/>
            </a:endParaRPr>
          </a:p>
        </p:txBody>
      </p:sp>
      <p:sp>
        <p:nvSpPr>
          <p:cNvPr id="75" name="Rectangle 8"/>
          <p:cNvSpPr/>
          <p:nvPr/>
        </p:nvSpPr>
        <p:spPr>
          <a:xfrm>
            <a:off x="4272463" y="4410495"/>
            <a:ext cx="538600" cy="197541"/>
          </a:xfrm>
          <a:custGeom>
            <a:avLst/>
            <a:gdLst>
              <a:gd name="connsiteX0" fmla="*/ 0 w 539750"/>
              <a:gd name="connsiteY0" fmla="*/ 0 h 133350"/>
              <a:gd name="connsiteX1" fmla="*/ 539750 w 539750"/>
              <a:gd name="connsiteY1" fmla="*/ 0 h 133350"/>
              <a:gd name="connsiteX2" fmla="*/ 539750 w 539750"/>
              <a:gd name="connsiteY2" fmla="*/ 133350 h 133350"/>
              <a:gd name="connsiteX3" fmla="*/ 0 w 539750"/>
              <a:gd name="connsiteY3" fmla="*/ 133350 h 133350"/>
              <a:gd name="connsiteX4" fmla="*/ 0 w 539750"/>
              <a:gd name="connsiteY4" fmla="*/ 0 h 133350"/>
              <a:gd name="connsiteX0" fmla="*/ 0 w 539750"/>
              <a:gd name="connsiteY0" fmla="*/ 133350 h 133350"/>
              <a:gd name="connsiteX1" fmla="*/ 539750 w 539750"/>
              <a:gd name="connsiteY1" fmla="*/ 0 h 133350"/>
              <a:gd name="connsiteX2" fmla="*/ 539750 w 539750"/>
              <a:gd name="connsiteY2" fmla="*/ 133350 h 133350"/>
              <a:gd name="connsiteX3" fmla="*/ 0 w 539750"/>
              <a:gd name="connsiteY3" fmla="*/ 133350 h 133350"/>
              <a:gd name="connsiteX0" fmla="*/ 0 w 539750"/>
              <a:gd name="connsiteY0" fmla="*/ 133350 h 133350"/>
              <a:gd name="connsiteX1" fmla="*/ 539750 w 539750"/>
              <a:gd name="connsiteY1" fmla="*/ 0 h 133350"/>
              <a:gd name="connsiteX2" fmla="*/ 539750 w 539750"/>
              <a:gd name="connsiteY2" fmla="*/ 133350 h 133350"/>
              <a:gd name="connsiteX3" fmla="*/ 0 w 539750"/>
              <a:gd name="connsiteY3" fmla="*/ 133350 h 133350"/>
              <a:gd name="connsiteX0" fmla="*/ 0 w 539750"/>
              <a:gd name="connsiteY0" fmla="*/ 133350 h 133350"/>
              <a:gd name="connsiteX1" fmla="*/ 539750 w 539750"/>
              <a:gd name="connsiteY1" fmla="*/ 0 h 133350"/>
              <a:gd name="connsiteX2" fmla="*/ 539750 w 539750"/>
              <a:gd name="connsiteY2" fmla="*/ 133350 h 133350"/>
              <a:gd name="connsiteX3" fmla="*/ 0 w 539750"/>
              <a:gd name="connsiteY3" fmla="*/ 133350 h 133350"/>
              <a:gd name="connsiteX0" fmla="*/ 0 w 539750"/>
              <a:gd name="connsiteY0" fmla="*/ 8467 h 8467"/>
              <a:gd name="connsiteX1" fmla="*/ 539750 w 539750"/>
              <a:gd name="connsiteY1" fmla="*/ 8467 h 8467"/>
              <a:gd name="connsiteX2" fmla="*/ 0 w 539750"/>
              <a:gd name="connsiteY2" fmla="*/ 8467 h 8467"/>
              <a:gd name="connsiteX0" fmla="*/ 0 w 10000"/>
              <a:gd name="connsiteY0" fmla="*/ 54997 h 54997"/>
              <a:gd name="connsiteX1" fmla="*/ 10000 w 10000"/>
              <a:gd name="connsiteY1" fmla="*/ 54997 h 54997"/>
              <a:gd name="connsiteX2" fmla="*/ 0 w 10000"/>
              <a:gd name="connsiteY2" fmla="*/ 54997 h 54997"/>
              <a:gd name="connsiteX0" fmla="*/ 0 w 10000"/>
              <a:gd name="connsiteY0" fmla="*/ 54997 h 72449"/>
              <a:gd name="connsiteX1" fmla="*/ 10000 w 10000"/>
              <a:gd name="connsiteY1" fmla="*/ 54997 h 72449"/>
              <a:gd name="connsiteX2" fmla="*/ 0 w 10000"/>
              <a:gd name="connsiteY2" fmla="*/ 54997 h 72449"/>
              <a:gd name="connsiteX0" fmla="*/ 0 w 10000"/>
              <a:gd name="connsiteY0" fmla="*/ 54997 h 105001"/>
              <a:gd name="connsiteX1" fmla="*/ 10000 w 10000"/>
              <a:gd name="connsiteY1" fmla="*/ 54997 h 105001"/>
              <a:gd name="connsiteX2" fmla="*/ 0 w 10000"/>
              <a:gd name="connsiteY2" fmla="*/ 54997 h 105001"/>
              <a:gd name="connsiteX0" fmla="*/ 0 w 10000"/>
              <a:gd name="connsiteY0" fmla="*/ 80646 h 130650"/>
              <a:gd name="connsiteX1" fmla="*/ 10000 w 10000"/>
              <a:gd name="connsiteY1" fmla="*/ 80646 h 130650"/>
              <a:gd name="connsiteX2" fmla="*/ 0 w 10000"/>
              <a:gd name="connsiteY2" fmla="*/ 80646 h 130650"/>
              <a:gd name="connsiteX0" fmla="*/ 0 w 9235"/>
              <a:gd name="connsiteY0" fmla="*/ 224220 h 242462"/>
              <a:gd name="connsiteX1" fmla="*/ 9235 w 9235"/>
              <a:gd name="connsiteY1" fmla="*/ 36728 h 242462"/>
              <a:gd name="connsiteX2" fmla="*/ 0 w 9235"/>
              <a:gd name="connsiteY2" fmla="*/ 224220 h 242462"/>
              <a:gd name="connsiteX0" fmla="*/ 0 w 10000"/>
              <a:gd name="connsiteY0" fmla="*/ 9248 h 9901"/>
              <a:gd name="connsiteX1" fmla="*/ 10000 w 10000"/>
              <a:gd name="connsiteY1" fmla="*/ 1515 h 9901"/>
              <a:gd name="connsiteX2" fmla="*/ 0 w 10000"/>
              <a:gd name="connsiteY2" fmla="*/ 9248 h 9901"/>
              <a:gd name="connsiteX0" fmla="*/ 0 w 10000"/>
              <a:gd name="connsiteY0" fmla="*/ 9621 h 10281"/>
              <a:gd name="connsiteX1" fmla="*/ 10000 w 10000"/>
              <a:gd name="connsiteY1" fmla="*/ 1811 h 10281"/>
              <a:gd name="connsiteX2" fmla="*/ 0 w 10000"/>
              <a:gd name="connsiteY2" fmla="*/ 9621 h 10281"/>
              <a:gd name="connsiteX0" fmla="*/ 0 w 10000"/>
              <a:gd name="connsiteY0" fmla="*/ 9621 h 9621"/>
              <a:gd name="connsiteX1" fmla="*/ 10000 w 10000"/>
              <a:gd name="connsiteY1" fmla="*/ 1811 h 9621"/>
              <a:gd name="connsiteX2" fmla="*/ 0 w 10000"/>
              <a:gd name="connsiteY2" fmla="*/ 9621 h 9621"/>
              <a:gd name="connsiteX0" fmla="*/ 0 w 9682"/>
              <a:gd name="connsiteY0" fmla="*/ 11120 h 11120"/>
              <a:gd name="connsiteX1" fmla="*/ 9682 w 9682"/>
              <a:gd name="connsiteY1" fmla="*/ 1703 h 11120"/>
              <a:gd name="connsiteX2" fmla="*/ 0 w 9682"/>
              <a:gd name="connsiteY2" fmla="*/ 11120 h 11120"/>
              <a:gd name="connsiteX0" fmla="*/ 0 w 10000"/>
              <a:gd name="connsiteY0" fmla="*/ 10069 h 10069"/>
              <a:gd name="connsiteX1" fmla="*/ 10000 w 10000"/>
              <a:gd name="connsiteY1" fmla="*/ 1600 h 10069"/>
              <a:gd name="connsiteX2" fmla="*/ 0 w 10000"/>
              <a:gd name="connsiteY2" fmla="*/ 10069 h 10069"/>
              <a:gd name="connsiteX0" fmla="*/ 0 w 10000"/>
              <a:gd name="connsiteY0" fmla="*/ 10069 h 10069"/>
              <a:gd name="connsiteX1" fmla="*/ 10000 w 10000"/>
              <a:gd name="connsiteY1" fmla="*/ 1600 h 10069"/>
              <a:gd name="connsiteX2" fmla="*/ 0 w 10000"/>
              <a:gd name="connsiteY2" fmla="*/ 10069 h 10069"/>
              <a:gd name="connsiteX0" fmla="*/ 0 w 17500"/>
              <a:gd name="connsiteY0" fmla="*/ 10322 h 10322"/>
              <a:gd name="connsiteX1" fmla="*/ 17500 w 17500"/>
              <a:gd name="connsiteY1" fmla="*/ 1561 h 10322"/>
              <a:gd name="connsiteX2" fmla="*/ 0 w 17500"/>
              <a:gd name="connsiteY2" fmla="*/ 10322 h 10322"/>
              <a:gd name="connsiteX0" fmla="*/ 0 w 17500"/>
              <a:gd name="connsiteY0" fmla="*/ 12101 h 12101"/>
              <a:gd name="connsiteX1" fmla="*/ 17500 w 17500"/>
              <a:gd name="connsiteY1" fmla="*/ 3340 h 12101"/>
              <a:gd name="connsiteX2" fmla="*/ 0 w 17500"/>
              <a:gd name="connsiteY2" fmla="*/ 12101 h 12101"/>
              <a:gd name="connsiteX0" fmla="*/ 0 w 18553"/>
              <a:gd name="connsiteY0" fmla="*/ 12223 h 12223"/>
              <a:gd name="connsiteX1" fmla="*/ 18553 w 18553"/>
              <a:gd name="connsiteY1" fmla="*/ 3316 h 12223"/>
              <a:gd name="connsiteX2" fmla="*/ 0 w 18553"/>
              <a:gd name="connsiteY2" fmla="*/ 12223 h 12223"/>
              <a:gd name="connsiteX0" fmla="*/ 0 w 18553"/>
              <a:gd name="connsiteY0" fmla="*/ 12223 h 12223"/>
              <a:gd name="connsiteX1" fmla="*/ 18553 w 18553"/>
              <a:gd name="connsiteY1" fmla="*/ 3316 h 12223"/>
              <a:gd name="connsiteX2" fmla="*/ 0 w 18553"/>
              <a:gd name="connsiteY2" fmla="*/ 12223 h 12223"/>
              <a:gd name="connsiteX0" fmla="*/ 0 w 18553"/>
              <a:gd name="connsiteY0" fmla="*/ 12223 h 12223"/>
              <a:gd name="connsiteX1" fmla="*/ 18553 w 18553"/>
              <a:gd name="connsiteY1" fmla="*/ 3316 h 12223"/>
              <a:gd name="connsiteX2" fmla="*/ 0 w 18553"/>
              <a:gd name="connsiteY2" fmla="*/ 12223 h 12223"/>
              <a:gd name="connsiteX0" fmla="*/ 0 w 18553"/>
              <a:gd name="connsiteY0" fmla="*/ 12223 h 12223"/>
              <a:gd name="connsiteX1" fmla="*/ 18553 w 18553"/>
              <a:gd name="connsiteY1" fmla="*/ 3316 h 12223"/>
              <a:gd name="connsiteX2" fmla="*/ 0 w 18553"/>
              <a:gd name="connsiteY2" fmla="*/ 12223 h 12223"/>
              <a:gd name="connsiteX0" fmla="*/ 0 w 21079"/>
              <a:gd name="connsiteY0" fmla="*/ 18298 h 18298"/>
              <a:gd name="connsiteX1" fmla="*/ 21079 w 21079"/>
              <a:gd name="connsiteY1" fmla="*/ 2436 h 18298"/>
              <a:gd name="connsiteX2" fmla="*/ 0 w 21079"/>
              <a:gd name="connsiteY2" fmla="*/ 18298 h 18298"/>
              <a:gd name="connsiteX0" fmla="*/ 0 w 21079"/>
              <a:gd name="connsiteY0" fmla="*/ 18637 h 18637"/>
              <a:gd name="connsiteX1" fmla="*/ 21079 w 21079"/>
              <a:gd name="connsiteY1" fmla="*/ 2775 h 18637"/>
              <a:gd name="connsiteX2" fmla="*/ 0 w 21079"/>
              <a:gd name="connsiteY2" fmla="*/ 18637 h 18637"/>
              <a:gd name="connsiteX0" fmla="*/ 0 w 21079"/>
              <a:gd name="connsiteY0" fmla="*/ 18637 h 18637"/>
              <a:gd name="connsiteX1" fmla="*/ 21079 w 21079"/>
              <a:gd name="connsiteY1" fmla="*/ 2775 h 18637"/>
              <a:gd name="connsiteX2" fmla="*/ 0 w 21079"/>
              <a:gd name="connsiteY2" fmla="*/ 18637 h 18637"/>
              <a:gd name="connsiteX0" fmla="*/ 0 w 21079"/>
              <a:gd name="connsiteY0" fmla="*/ 18637 h 18637"/>
              <a:gd name="connsiteX1" fmla="*/ 21079 w 21079"/>
              <a:gd name="connsiteY1" fmla="*/ 2775 h 18637"/>
              <a:gd name="connsiteX2" fmla="*/ 0 w 21079"/>
              <a:gd name="connsiteY2" fmla="*/ 18637 h 1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79" h="18637">
                <a:moveTo>
                  <a:pt x="0" y="18637"/>
                </a:moveTo>
                <a:cubicBezTo>
                  <a:pt x="1785" y="8881"/>
                  <a:pt x="10772" y="-6277"/>
                  <a:pt x="21079" y="2775"/>
                </a:cubicBezTo>
                <a:cubicBezTo>
                  <a:pt x="12492" y="624"/>
                  <a:pt x="7049" y="4574"/>
                  <a:pt x="0" y="18637"/>
                </a:cubicBezTo>
                <a:close/>
              </a:path>
            </a:pathLst>
          </a:custGeom>
          <a:solidFill>
            <a:srgbClr val="FFFFFF">
              <a:alpha val="49804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Avenir Next Condensed Medium" charset="0"/>
              <a:ea typeface="Avenir Next Condensed Medium" charset="0"/>
              <a:cs typeface="Avenir Next Condensed Medium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573600" y="4072634"/>
            <a:ext cx="2462796" cy="932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600" dirty="0" smtClean="0">
                <a:solidFill>
                  <a:srgbClr val="FF8939"/>
                </a:solidFill>
                <a:latin typeface="GT Pressura Mono" pitchFamily="2" charset="0"/>
              </a:rPr>
              <a:t>/ </a:t>
            </a:r>
            <a:r>
              <a:rPr lang="en-US" sz="1600" dirty="0" smtClean="0">
                <a:solidFill>
                  <a:srgbClr val="33AFF7"/>
                </a:solidFill>
                <a:latin typeface="GT Pressura Mono" pitchFamily="2" charset="0"/>
              </a:rPr>
              <a:t>Expression </a:t>
            </a:r>
            <a:r>
              <a:rPr lang="en-US" sz="1600" dirty="0" smtClean="0">
                <a:solidFill>
                  <a:srgbClr val="FF8939"/>
                </a:solidFill>
                <a:latin typeface="GT Pressura Mono" pitchFamily="2" charset="0"/>
              </a:rPr>
              <a:t>/</a:t>
            </a:r>
          </a:p>
          <a:p>
            <a:pPr algn="ctr">
              <a:lnSpc>
                <a:spcPts val="2220"/>
              </a:lnSpc>
            </a:pPr>
            <a:r>
              <a:rPr lang="en-US" sz="1600" dirty="0" smtClean="0">
                <a:solidFill>
                  <a:srgbClr val="FF8939"/>
                </a:solidFill>
                <a:latin typeface="GT Pressura Mono" pitchFamily="2" charset="0"/>
              </a:rPr>
              <a:t>/ </a:t>
            </a:r>
            <a:r>
              <a:rPr lang="fr-CA" sz="1600" dirty="0" smtClean="0">
                <a:solidFill>
                  <a:srgbClr val="33AFF7"/>
                </a:solidFill>
                <a:latin typeface="GT Pressura Mono" pitchFamily="2" charset="0"/>
              </a:rPr>
              <a:t>Compréhension</a:t>
            </a:r>
            <a:r>
              <a:rPr lang="en-US" sz="1600" dirty="0" smtClean="0">
                <a:solidFill>
                  <a:srgbClr val="33AFF7"/>
                </a:solidFill>
                <a:latin typeface="GT Pressura Mono" pitchFamily="2" charset="0"/>
              </a:rPr>
              <a:t> </a:t>
            </a:r>
            <a:r>
              <a:rPr lang="en-US" sz="1600" dirty="0" smtClean="0">
                <a:solidFill>
                  <a:srgbClr val="FF8939"/>
                </a:solidFill>
                <a:latin typeface="GT Pressura Mono" pitchFamily="2" charset="0"/>
              </a:rPr>
              <a:t>/</a:t>
            </a:r>
          </a:p>
          <a:p>
            <a:pPr algn="ctr">
              <a:lnSpc>
                <a:spcPts val="2220"/>
              </a:lnSpc>
            </a:pPr>
            <a:r>
              <a:rPr lang="en-US" sz="1600" dirty="0" smtClean="0">
                <a:solidFill>
                  <a:srgbClr val="FF8939"/>
                </a:solidFill>
                <a:latin typeface="GT Pressura Mono" pitchFamily="2" charset="0"/>
              </a:rPr>
              <a:t>/ </a:t>
            </a:r>
            <a:r>
              <a:rPr lang="en-US" sz="1600" dirty="0" smtClean="0">
                <a:solidFill>
                  <a:srgbClr val="33AFF7"/>
                </a:solidFill>
                <a:latin typeface="GT Pressura Mono" pitchFamily="2" charset="0"/>
              </a:rPr>
              <a:t>Connexion </a:t>
            </a:r>
            <a:r>
              <a:rPr lang="en-US" sz="1600" dirty="0" smtClean="0">
                <a:solidFill>
                  <a:srgbClr val="FF8939"/>
                </a:solidFill>
                <a:latin typeface="GT Pressura Mono" pitchFamily="2" charset="0"/>
              </a:rPr>
              <a:t>/</a:t>
            </a:r>
            <a:r>
              <a:rPr lang="en-US" sz="1600" dirty="0" smtClean="0">
                <a:solidFill>
                  <a:srgbClr val="7F7F7F"/>
                </a:solidFill>
                <a:latin typeface="GT Pressura Mono" pitchFamily="2" charset="0"/>
              </a:rPr>
              <a:t> </a:t>
            </a:r>
            <a:endParaRPr lang="en-US" sz="1600" dirty="0">
              <a:solidFill>
                <a:srgbClr val="7F7F7F"/>
              </a:solidFill>
              <a:latin typeface="GT Pressura Mono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-18243" y="544184"/>
            <a:ext cx="2404479" cy="553998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fr-CA" sz="3000" dirty="0" smtClean="0">
                <a:solidFill>
                  <a:schemeClr val="bg1"/>
                </a:solidFill>
                <a:latin typeface="GT Pressura Mono" pitchFamily="2" charset="0"/>
              </a:rPr>
              <a:t>LA PENS</a:t>
            </a:r>
            <a:r>
              <a:rPr lang="en-CA" sz="3000" dirty="0" smtClean="0">
                <a:solidFill>
                  <a:schemeClr val="bg1"/>
                </a:solidFill>
                <a:latin typeface="GT Pressura Mono" pitchFamily="2" charset="0"/>
              </a:rPr>
              <a:t>É</a:t>
            </a:r>
            <a:r>
              <a:rPr lang="fr-CA" sz="3000" dirty="0" smtClean="0">
                <a:solidFill>
                  <a:schemeClr val="bg1"/>
                </a:solidFill>
                <a:latin typeface="GT Pressura Mono" pitchFamily="2" charset="0"/>
              </a:rPr>
              <a:t>E</a:t>
            </a:r>
            <a:endParaRPr lang="en-US" sz="3000" cap="small" dirty="0">
              <a:solidFill>
                <a:schemeClr val="bg1"/>
              </a:solidFill>
              <a:latin typeface="GT Pressura Mono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-3336" y="1187185"/>
            <a:ext cx="2934446" cy="553998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cap="small" dirty="0" smtClean="0">
                <a:solidFill>
                  <a:schemeClr val="bg1"/>
                </a:solidFill>
                <a:latin typeface="GT Pressura Mono" pitchFamily="2" charset="0"/>
              </a:rPr>
              <a:t>INFORMATIQUE</a:t>
            </a:r>
            <a:endParaRPr lang="en-US" sz="3000" cap="small" dirty="0">
              <a:solidFill>
                <a:schemeClr val="bg1"/>
              </a:solidFill>
              <a:latin typeface="GT Pressura Mono" pitchFamily="2" charset="0"/>
            </a:endParaRPr>
          </a:p>
        </p:txBody>
      </p:sp>
      <p:grpSp>
        <p:nvGrpSpPr>
          <p:cNvPr id="2" name="Group 68"/>
          <p:cNvGrpSpPr/>
          <p:nvPr/>
        </p:nvGrpSpPr>
        <p:grpSpPr>
          <a:xfrm>
            <a:off x="2386236" y="265908"/>
            <a:ext cx="4687838" cy="4339659"/>
            <a:chOff x="3747458" y="1195383"/>
            <a:chExt cx="4697085" cy="4348218"/>
          </a:xfrm>
        </p:grpSpPr>
        <p:sp>
          <p:nvSpPr>
            <p:cNvPr id="70" name="Freeform 69"/>
            <p:cNvSpPr/>
            <p:nvPr/>
          </p:nvSpPr>
          <p:spPr>
            <a:xfrm>
              <a:off x="3747458" y="2613304"/>
              <a:ext cx="2116129" cy="2893678"/>
            </a:xfrm>
            <a:custGeom>
              <a:avLst/>
              <a:gdLst>
                <a:gd name="connsiteX0" fmla="*/ 956854 w 1399483"/>
                <a:gd name="connsiteY0" fmla="*/ 0 h 1913708"/>
                <a:gd name="connsiteX1" fmla="*/ 1329305 w 1399483"/>
                <a:gd name="connsiteY1" fmla="*/ 75194 h 1913708"/>
                <a:gd name="connsiteX2" fmla="*/ 1399483 w 1399483"/>
                <a:gd name="connsiteY2" fmla="*/ 109001 h 1913708"/>
                <a:gd name="connsiteX3" fmla="*/ 1314604 w 1399483"/>
                <a:gd name="connsiteY3" fmla="*/ 174068 h 1913708"/>
                <a:gd name="connsiteX4" fmla="*/ 956854 w 1399483"/>
                <a:gd name="connsiteY4" fmla="*/ 956855 h 1913708"/>
                <a:gd name="connsiteX5" fmla="*/ 958129 w 1399483"/>
                <a:gd name="connsiteY5" fmla="*/ 982104 h 1913708"/>
                <a:gd name="connsiteX6" fmla="*/ 958130 w 1399483"/>
                <a:gd name="connsiteY6" fmla="*/ 982104 h 1913708"/>
                <a:gd name="connsiteX7" fmla="*/ 962200 w 1399483"/>
                <a:gd name="connsiteY7" fmla="*/ 1062700 h 1913708"/>
                <a:gd name="connsiteX8" fmla="*/ 1324045 w 1399483"/>
                <a:gd name="connsiteY8" fmla="*/ 1747721 h 1913708"/>
                <a:gd name="connsiteX9" fmla="*/ 1399377 w 1399483"/>
                <a:gd name="connsiteY9" fmla="*/ 1804758 h 1913708"/>
                <a:gd name="connsiteX10" fmla="*/ 1329305 w 1399483"/>
                <a:gd name="connsiteY10" fmla="*/ 1838514 h 1913708"/>
                <a:gd name="connsiteX11" fmla="*/ 956854 w 1399483"/>
                <a:gd name="connsiteY11" fmla="*/ 1913708 h 1913708"/>
                <a:gd name="connsiteX12" fmla="*/ 0 w 1399483"/>
                <a:gd name="connsiteY12" fmla="*/ 956854 h 1913708"/>
                <a:gd name="connsiteX13" fmla="*/ 956854 w 1399483"/>
                <a:gd name="connsiteY13" fmla="*/ 0 h 191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9483" h="1913708">
                  <a:moveTo>
                    <a:pt x="956854" y="0"/>
                  </a:moveTo>
                  <a:cubicBezTo>
                    <a:pt x="1088968" y="0"/>
                    <a:pt x="1214829" y="26775"/>
                    <a:pt x="1329305" y="75194"/>
                  </a:cubicBezTo>
                  <a:lnTo>
                    <a:pt x="1399483" y="109001"/>
                  </a:lnTo>
                  <a:lnTo>
                    <a:pt x="1314604" y="174068"/>
                  </a:lnTo>
                  <a:cubicBezTo>
                    <a:pt x="1095471" y="363888"/>
                    <a:pt x="956854" y="644184"/>
                    <a:pt x="956854" y="956855"/>
                  </a:cubicBezTo>
                  <a:lnTo>
                    <a:pt x="958129" y="982104"/>
                  </a:lnTo>
                  <a:lnTo>
                    <a:pt x="958130" y="982104"/>
                  </a:lnTo>
                  <a:lnTo>
                    <a:pt x="962200" y="1062700"/>
                  </a:lnTo>
                  <a:cubicBezTo>
                    <a:pt x="990033" y="1336762"/>
                    <a:pt x="1124766" y="1579220"/>
                    <a:pt x="1324045" y="1747721"/>
                  </a:cubicBezTo>
                  <a:lnTo>
                    <a:pt x="1399377" y="1804758"/>
                  </a:lnTo>
                  <a:lnTo>
                    <a:pt x="1329305" y="1838514"/>
                  </a:lnTo>
                  <a:cubicBezTo>
                    <a:pt x="1214829" y="1886933"/>
                    <a:pt x="1088968" y="1913708"/>
                    <a:pt x="956854" y="1913708"/>
                  </a:cubicBezTo>
                  <a:cubicBezTo>
                    <a:pt x="428398" y="1913708"/>
                    <a:pt x="0" y="1485310"/>
                    <a:pt x="0" y="956854"/>
                  </a:cubicBezTo>
                  <a:cubicBezTo>
                    <a:pt x="0" y="428398"/>
                    <a:pt x="428398" y="0"/>
                    <a:pt x="95685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>
                <a:solidFill>
                  <a:schemeClr val="tx1"/>
                </a:solidFill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>
              <a:off x="5555905" y="2877319"/>
              <a:ext cx="2888638" cy="2666282"/>
            </a:xfrm>
            <a:custGeom>
              <a:avLst/>
              <a:gdLst>
                <a:gd name="connsiteX0" fmla="*/ 1467058 w 1910375"/>
                <a:gd name="connsiteY0" fmla="*/ 0 h 1763322"/>
                <a:gd name="connsiteX1" fmla="*/ 1488507 w 1910375"/>
                <a:gd name="connsiteY1" fmla="*/ 13030 h 1763322"/>
                <a:gd name="connsiteX2" fmla="*/ 1910375 w 1910375"/>
                <a:gd name="connsiteY2" fmla="*/ 806468 h 1763322"/>
                <a:gd name="connsiteX3" fmla="*/ 953521 w 1910375"/>
                <a:gd name="connsiteY3" fmla="*/ 1763322 h 1763322"/>
                <a:gd name="connsiteX4" fmla="*/ 1607 w 1910375"/>
                <a:gd name="connsiteY4" fmla="*/ 904301 h 1763322"/>
                <a:gd name="connsiteX5" fmla="*/ 0 w 1910375"/>
                <a:gd name="connsiteY5" fmla="*/ 872480 h 1763322"/>
                <a:gd name="connsiteX6" fmla="*/ 56314 w 1910375"/>
                <a:gd name="connsiteY6" fmla="*/ 898762 h 1763322"/>
                <a:gd name="connsiteX7" fmla="*/ 435907 w 1910375"/>
                <a:gd name="connsiteY7" fmla="*/ 970569 h 1763322"/>
                <a:gd name="connsiteX8" fmla="*/ 929359 w 1910375"/>
                <a:gd name="connsiteY8" fmla="*/ 845622 h 1763322"/>
                <a:gd name="connsiteX9" fmla="*/ 952247 w 1910375"/>
                <a:gd name="connsiteY9" fmla="*/ 831718 h 1763322"/>
                <a:gd name="connsiteX10" fmla="*/ 952247 w 1910375"/>
                <a:gd name="connsiteY10" fmla="*/ 831717 h 1763322"/>
                <a:gd name="connsiteX11" fmla="*/ 1014713 w 1910375"/>
                <a:gd name="connsiteY11" fmla="*/ 793768 h 1763322"/>
                <a:gd name="connsiteX12" fmla="*/ 1462820 w 1910375"/>
                <a:gd name="connsiteY12" fmla="*/ 67189 h 1763322"/>
                <a:gd name="connsiteX13" fmla="*/ 1467058 w 1910375"/>
                <a:gd name="connsiteY13" fmla="*/ 0 h 176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0375" h="1763322">
                  <a:moveTo>
                    <a:pt x="1467058" y="0"/>
                  </a:moveTo>
                  <a:lnTo>
                    <a:pt x="1488507" y="13030"/>
                  </a:lnTo>
                  <a:cubicBezTo>
                    <a:pt x="1743032" y="184983"/>
                    <a:pt x="1910375" y="476183"/>
                    <a:pt x="1910375" y="806468"/>
                  </a:cubicBezTo>
                  <a:cubicBezTo>
                    <a:pt x="1910375" y="1334924"/>
                    <a:pt x="1481977" y="1763322"/>
                    <a:pt x="953521" y="1763322"/>
                  </a:cubicBezTo>
                  <a:cubicBezTo>
                    <a:pt x="458094" y="1763322"/>
                    <a:pt x="50608" y="1386801"/>
                    <a:pt x="1607" y="904301"/>
                  </a:cubicBezTo>
                  <a:lnTo>
                    <a:pt x="0" y="872480"/>
                  </a:lnTo>
                  <a:lnTo>
                    <a:pt x="56314" y="898762"/>
                  </a:lnTo>
                  <a:cubicBezTo>
                    <a:pt x="173850" y="945109"/>
                    <a:pt x="301905" y="970569"/>
                    <a:pt x="435907" y="970569"/>
                  </a:cubicBezTo>
                  <a:cubicBezTo>
                    <a:pt x="614577" y="970569"/>
                    <a:pt x="782674" y="925307"/>
                    <a:pt x="929359" y="845622"/>
                  </a:cubicBezTo>
                  <a:lnTo>
                    <a:pt x="952247" y="831718"/>
                  </a:lnTo>
                  <a:lnTo>
                    <a:pt x="952247" y="831717"/>
                  </a:lnTo>
                  <a:lnTo>
                    <a:pt x="1014713" y="793768"/>
                  </a:lnTo>
                  <a:cubicBezTo>
                    <a:pt x="1255665" y="630984"/>
                    <a:pt x="1424401" y="369424"/>
                    <a:pt x="1462820" y="67189"/>
                  </a:cubicBezTo>
                  <a:lnTo>
                    <a:pt x="1467058" y="0"/>
                  </a:lnTo>
                  <a:close/>
                </a:path>
              </a:pathLst>
            </a:custGeom>
            <a:solidFill>
              <a:schemeClr val="tx2"/>
            </a:solidFill>
            <a:ln w="127000" cap="rnd" cmpd="sng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>
                <a:solidFill>
                  <a:schemeClr val="tx1"/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>
            <a:xfrm>
              <a:off x="4672514" y="1195383"/>
              <a:ext cx="2888638" cy="2666284"/>
            </a:xfrm>
            <a:custGeom>
              <a:avLst/>
              <a:gdLst>
                <a:gd name="connsiteX0" fmla="*/ 953521 w 1910375"/>
                <a:gd name="connsiteY0" fmla="*/ 0 h 1763323"/>
                <a:gd name="connsiteX1" fmla="*/ 1910375 w 1910375"/>
                <a:gd name="connsiteY1" fmla="*/ 956854 h 1763323"/>
                <a:gd name="connsiteX2" fmla="*/ 1488507 w 1910375"/>
                <a:gd name="connsiteY2" fmla="*/ 1750292 h 1763323"/>
                <a:gd name="connsiteX3" fmla="*/ 1467058 w 1910375"/>
                <a:gd name="connsiteY3" fmla="*/ 1763323 h 1763323"/>
                <a:gd name="connsiteX4" fmla="*/ 1462820 w 1910375"/>
                <a:gd name="connsiteY4" fmla="*/ 1696133 h 1763323"/>
                <a:gd name="connsiteX5" fmla="*/ 1014713 w 1910375"/>
                <a:gd name="connsiteY5" fmla="*/ 969554 h 1763323"/>
                <a:gd name="connsiteX6" fmla="*/ 953523 w 1910375"/>
                <a:gd name="connsiteY6" fmla="*/ 932381 h 1763323"/>
                <a:gd name="connsiteX7" fmla="*/ 953522 w 1910375"/>
                <a:gd name="connsiteY7" fmla="*/ 932381 h 1763323"/>
                <a:gd name="connsiteX8" fmla="*/ 929358 w 1910375"/>
                <a:gd name="connsiteY8" fmla="*/ 917701 h 1763323"/>
                <a:gd name="connsiteX9" fmla="*/ 435906 w 1910375"/>
                <a:gd name="connsiteY9" fmla="*/ 792754 h 1763323"/>
                <a:gd name="connsiteX10" fmla="*/ 56313 w 1910375"/>
                <a:gd name="connsiteY10" fmla="*/ 864561 h 1763323"/>
                <a:gd name="connsiteX11" fmla="*/ 0 w 1910375"/>
                <a:gd name="connsiteY11" fmla="*/ 890843 h 1763323"/>
                <a:gd name="connsiteX12" fmla="*/ 1607 w 1910375"/>
                <a:gd name="connsiteY12" fmla="*/ 859021 h 1763323"/>
                <a:gd name="connsiteX13" fmla="*/ 953521 w 1910375"/>
                <a:gd name="connsiteY13" fmla="*/ 0 h 176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0375" h="1763323">
                  <a:moveTo>
                    <a:pt x="953521" y="0"/>
                  </a:moveTo>
                  <a:cubicBezTo>
                    <a:pt x="1481977" y="0"/>
                    <a:pt x="1910375" y="428398"/>
                    <a:pt x="1910375" y="956854"/>
                  </a:cubicBezTo>
                  <a:cubicBezTo>
                    <a:pt x="1910375" y="1287139"/>
                    <a:pt x="1743032" y="1578339"/>
                    <a:pt x="1488507" y="1750292"/>
                  </a:cubicBezTo>
                  <a:lnTo>
                    <a:pt x="1467058" y="1763323"/>
                  </a:lnTo>
                  <a:lnTo>
                    <a:pt x="1462820" y="1696133"/>
                  </a:lnTo>
                  <a:cubicBezTo>
                    <a:pt x="1424401" y="1393898"/>
                    <a:pt x="1255665" y="1132338"/>
                    <a:pt x="1014713" y="969554"/>
                  </a:cubicBezTo>
                  <a:lnTo>
                    <a:pt x="953523" y="932381"/>
                  </a:lnTo>
                  <a:lnTo>
                    <a:pt x="953522" y="932381"/>
                  </a:lnTo>
                  <a:lnTo>
                    <a:pt x="929358" y="917701"/>
                  </a:lnTo>
                  <a:cubicBezTo>
                    <a:pt x="782673" y="838017"/>
                    <a:pt x="614576" y="792754"/>
                    <a:pt x="435906" y="792754"/>
                  </a:cubicBezTo>
                  <a:cubicBezTo>
                    <a:pt x="301904" y="792754"/>
                    <a:pt x="173849" y="818215"/>
                    <a:pt x="56313" y="864561"/>
                  </a:cubicBezTo>
                  <a:lnTo>
                    <a:pt x="0" y="890843"/>
                  </a:lnTo>
                  <a:lnTo>
                    <a:pt x="1607" y="859021"/>
                  </a:lnTo>
                  <a:cubicBezTo>
                    <a:pt x="50608" y="376522"/>
                    <a:pt x="458094" y="0"/>
                    <a:pt x="95352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221911" y="4507632"/>
              <a:ext cx="1841207" cy="3489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700" dirty="0" smtClean="0">
                  <a:solidFill>
                    <a:srgbClr val="FFFFFF"/>
                  </a:solidFill>
                  <a:latin typeface="GT Pressura Mono"/>
                </a:rPr>
                <a:t>/</a:t>
              </a:r>
              <a:r>
                <a:rPr lang="en-US" sz="1700" kern="1200" dirty="0" smtClean="0">
                  <a:solidFill>
                    <a:srgbClr val="FFFFFF"/>
                  </a:solidFill>
                  <a:latin typeface="GT Pressura Mono"/>
                </a:rPr>
                <a:t>PERSPECTIVES</a:t>
              </a:r>
              <a:r>
                <a:rPr lang="en-US" sz="1700" dirty="0" smtClean="0">
                  <a:solidFill>
                    <a:srgbClr val="FFFFFF"/>
                  </a:solidFill>
                  <a:latin typeface="GT Pressura Mono"/>
                </a:rPr>
                <a:t>/</a:t>
              </a:r>
              <a:endParaRPr lang="en-US" sz="1700" kern="1200" dirty="0">
                <a:solidFill>
                  <a:srgbClr val="FFFFFF"/>
                </a:solidFill>
                <a:latin typeface="GT Pressura Mono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561333" y="1765761"/>
              <a:ext cx="1510117" cy="3546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700" dirty="0" smtClean="0">
                  <a:solidFill>
                    <a:schemeClr val="bg1"/>
                  </a:solidFill>
                  <a:latin typeface="GT Pressura Mono"/>
                </a:rPr>
                <a:t>&lt;</a:t>
              </a:r>
              <a:r>
                <a:rPr lang="en-US" sz="1700" kern="1200" dirty="0" smtClean="0">
                  <a:solidFill>
                    <a:schemeClr val="bg1"/>
                  </a:solidFill>
                  <a:latin typeface="GT Pressura Mono"/>
                </a:rPr>
                <a:t>PRATIQUES&gt;</a:t>
              </a:r>
              <a:endParaRPr lang="en-US" sz="1700" kern="1200" dirty="0">
                <a:solidFill>
                  <a:schemeClr val="bg1"/>
                </a:solidFill>
                <a:latin typeface="GT Pressura Mono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785632" y="3750771"/>
              <a:ext cx="1367158" cy="3489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700" dirty="0" smtClean="0">
                  <a:solidFill>
                    <a:schemeClr val="bg1"/>
                  </a:solidFill>
                  <a:latin typeface="GT Pressura Mono"/>
                </a:rPr>
                <a:t>{C</a:t>
              </a:r>
              <a:r>
                <a:rPr lang="en-US" sz="1700" kern="1200" dirty="0" smtClean="0">
                  <a:solidFill>
                    <a:schemeClr val="bg1"/>
                  </a:solidFill>
                  <a:latin typeface="GT Pressura Mono"/>
                </a:rPr>
                <a:t>ONCEPTS}</a:t>
              </a:r>
              <a:endParaRPr lang="en-US" sz="1700" kern="1200" dirty="0">
                <a:solidFill>
                  <a:schemeClr val="bg1"/>
                </a:solidFill>
                <a:latin typeface="GT Pressura Mono"/>
              </a:endParaRPr>
            </a:p>
          </p:txBody>
        </p:sp>
      </p:grpSp>
      <p:pic>
        <p:nvPicPr>
          <p:cNvPr id="5" name="Picture 4" descr="Heart_Blu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92" y="2528967"/>
            <a:ext cx="704553" cy="506825"/>
          </a:xfrm>
          <a:prstGeom prst="rect">
            <a:avLst/>
          </a:prstGeom>
        </p:spPr>
      </p:pic>
      <p:pic>
        <p:nvPicPr>
          <p:cNvPr id="6" name="Picture 5" descr="Heart_Oran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079" y="76934"/>
            <a:ext cx="742039" cy="533789"/>
          </a:xfrm>
          <a:prstGeom prst="rect">
            <a:avLst/>
          </a:prstGeom>
        </p:spPr>
      </p:pic>
      <p:pic>
        <p:nvPicPr>
          <p:cNvPr id="7" name="Picture 6" descr="Hear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744" y="3550703"/>
            <a:ext cx="718658" cy="5169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012950" y="5270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-1438866" y="3097132"/>
            <a:ext cx="5232655" cy="206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fr-CA" sz="1600" dirty="0" smtClean="0">
                <a:solidFill>
                  <a:srgbClr val="33AFF7"/>
                </a:solidFill>
                <a:latin typeface="GT Pressura Mono" pitchFamily="2" charset="0"/>
              </a:rPr>
              <a:t>{ Algorithmes }</a:t>
            </a:r>
          </a:p>
          <a:p>
            <a:pPr algn="ctr">
              <a:lnSpc>
                <a:spcPts val="2220"/>
              </a:lnSpc>
            </a:pPr>
            <a:r>
              <a:rPr lang="fr-CA" sz="1600" dirty="0" smtClean="0">
                <a:solidFill>
                  <a:srgbClr val="33AFF7"/>
                </a:solidFill>
                <a:latin typeface="GT Pressura Mono" pitchFamily="2" charset="0"/>
              </a:rPr>
              <a:t>{ D</a:t>
            </a:r>
            <a:r>
              <a:rPr lang="fr-CA" sz="1600" dirty="0" smtClean="0">
                <a:solidFill>
                  <a:schemeClr val="tx1"/>
                </a:solidFill>
                <a:latin typeface="GT Pressura Mono" pitchFamily="2" charset="0"/>
              </a:rPr>
              <a:t>é</a:t>
            </a:r>
            <a:r>
              <a:rPr lang="fr-CA" sz="1600" dirty="0" smtClean="0">
                <a:solidFill>
                  <a:srgbClr val="33AFF7"/>
                </a:solidFill>
                <a:latin typeface="GT Pressura Mono" pitchFamily="2" charset="0"/>
              </a:rPr>
              <a:t>composition }</a:t>
            </a:r>
          </a:p>
          <a:p>
            <a:pPr algn="ctr">
              <a:lnSpc>
                <a:spcPts val="2220"/>
              </a:lnSpc>
            </a:pPr>
            <a:r>
              <a:rPr lang="fr-CA" sz="1600" dirty="0" smtClean="0">
                <a:solidFill>
                  <a:srgbClr val="33AFF7"/>
                </a:solidFill>
                <a:latin typeface="GT Pressura Mono" pitchFamily="2" charset="0"/>
              </a:rPr>
              <a:t>{ Abstraction }</a:t>
            </a:r>
          </a:p>
          <a:p>
            <a:pPr algn="ctr">
              <a:lnSpc>
                <a:spcPts val="2220"/>
              </a:lnSpc>
            </a:pPr>
            <a:r>
              <a:rPr lang="fr-CA" sz="1600" dirty="0" smtClean="0">
                <a:solidFill>
                  <a:srgbClr val="33AFF7"/>
                </a:solidFill>
                <a:latin typeface="GT Pressura Mono" pitchFamily="2" charset="0"/>
              </a:rPr>
              <a:t>{ </a:t>
            </a:r>
            <a:r>
              <a:rPr lang="fr-CA" sz="1600" dirty="0" smtClean="0">
                <a:solidFill>
                  <a:schemeClr val="tx1"/>
                </a:solidFill>
                <a:latin typeface="GT Pressura Mono" pitchFamily="2" charset="0"/>
              </a:rPr>
              <a:t>Reconnaissance </a:t>
            </a:r>
          </a:p>
          <a:p>
            <a:pPr algn="ctr">
              <a:lnSpc>
                <a:spcPts val="2220"/>
              </a:lnSpc>
            </a:pPr>
            <a:r>
              <a:rPr lang="fr-CA" sz="1600" dirty="0" smtClean="0">
                <a:solidFill>
                  <a:schemeClr val="tx1"/>
                </a:solidFill>
                <a:latin typeface="GT Pressura Mono" pitchFamily="2" charset="0"/>
              </a:rPr>
              <a:t>de Schémas </a:t>
            </a:r>
            <a:r>
              <a:rPr lang="fr-CA" sz="1600" dirty="0" smtClean="0">
                <a:solidFill>
                  <a:srgbClr val="33AFF7"/>
                </a:solidFill>
                <a:latin typeface="GT Pressura Mono" pitchFamily="2" charset="0"/>
              </a:rPr>
              <a:t>}</a:t>
            </a:r>
          </a:p>
          <a:p>
            <a:pPr algn="ctr">
              <a:lnSpc>
                <a:spcPts val="2220"/>
              </a:lnSpc>
            </a:pPr>
            <a:r>
              <a:rPr lang="fr-CA" sz="1600" dirty="0" smtClean="0">
                <a:solidFill>
                  <a:srgbClr val="33AFF7"/>
                </a:solidFill>
                <a:latin typeface="GT Pressura Mono" pitchFamily="2" charset="0"/>
              </a:rPr>
              <a:t>{ Logique }</a:t>
            </a:r>
          </a:p>
          <a:p>
            <a:pPr>
              <a:lnSpc>
                <a:spcPts val="2220"/>
              </a:lnSpc>
            </a:pPr>
            <a:endParaRPr lang="fr-CA" sz="1700" dirty="0">
              <a:solidFill>
                <a:srgbClr val="33AFF7"/>
              </a:solidFill>
              <a:latin typeface="GT Pressura Mono" pitchFamily="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573600" y="641058"/>
            <a:ext cx="2462796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fr-CA" sz="1600" dirty="0" smtClean="0">
                <a:solidFill>
                  <a:schemeClr val="tx2"/>
                </a:solidFill>
                <a:latin typeface="GT Pressura Mono" pitchFamily="2" charset="0"/>
              </a:rPr>
              <a:t>&lt; Planification &gt;</a:t>
            </a:r>
          </a:p>
          <a:p>
            <a:pPr algn="ctr">
              <a:lnSpc>
                <a:spcPts val="2220"/>
              </a:lnSpc>
            </a:pPr>
            <a:r>
              <a:rPr lang="fr-CA" sz="1600" dirty="0" smtClean="0">
                <a:solidFill>
                  <a:schemeClr val="tx2"/>
                </a:solidFill>
                <a:latin typeface="GT Pressura Mono" pitchFamily="2" charset="0"/>
              </a:rPr>
              <a:t>&lt; Collaboration &gt;</a:t>
            </a:r>
          </a:p>
          <a:p>
            <a:pPr algn="ctr">
              <a:lnSpc>
                <a:spcPts val="2220"/>
              </a:lnSpc>
            </a:pPr>
            <a:r>
              <a:rPr lang="fr-CA" sz="1600" dirty="0" smtClean="0">
                <a:solidFill>
                  <a:schemeClr val="tx2"/>
                </a:solidFill>
                <a:latin typeface="GT Pressura Mono" pitchFamily="2" charset="0"/>
              </a:rPr>
              <a:t>&lt; Expérimentation &gt;</a:t>
            </a:r>
          </a:p>
          <a:p>
            <a:pPr algn="ctr">
              <a:lnSpc>
                <a:spcPts val="2220"/>
              </a:lnSpc>
            </a:pPr>
            <a:r>
              <a:rPr lang="fr-CA" sz="1600" dirty="0" smtClean="0">
                <a:solidFill>
                  <a:schemeClr val="tx2"/>
                </a:solidFill>
                <a:latin typeface="GT Pressura Mono" pitchFamily="2" charset="0"/>
              </a:rPr>
              <a:t>&lt; Débogage &gt; </a:t>
            </a:r>
            <a:endParaRPr lang="fr-CA" sz="1600" dirty="0">
              <a:solidFill>
                <a:schemeClr val="tx2"/>
              </a:solidFill>
              <a:latin typeface="GT Pressura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876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5215480" y="661252"/>
            <a:ext cx="3586388" cy="38077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fr-CA" sz="3600" b="0" i="0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Algorithm</a:t>
            </a:r>
            <a:r>
              <a:rPr lang="fr-CA" sz="3600" u="sng" dirty="0"/>
              <a:t>e</a:t>
            </a:r>
            <a:endParaRPr lang="fr-CA" sz="3600" b="0" i="0" u="sng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lang="fr-CA" sz="2800" u="sng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fr-CA" sz="2800" dirty="0"/>
              <a:t>Une série ou séquence  d’instructions, </a:t>
            </a:r>
            <a:br>
              <a:rPr lang="fr-CA" sz="2800" dirty="0"/>
            </a:br>
            <a:r>
              <a:rPr lang="fr-CA" sz="2800" dirty="0">
                <a:solidFill>
                  <a:srgbClr val="FF8939"/>
                </a:solidFill>
              </a:rPr>
              <a:t>étape par étape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lang="fr-CA" sz="3600" b="1" u="sng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fr-CA" sz="3600" b="1" u="sng" dirty="0"/>
              <a:t/>
            </a:r>
            <a:br>
              <a:rPr lang="fr-CA" sz="3600" b="1" u="sng" dirty="0"/>
            </a:br>
            <a:endParaRPr lang="fr-CA" sz="3600" b="1" u="sng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lang="fr-CA" sz="3600" b="0" i="0" u="sng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fr-CA"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Shape 2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9050" y="2426521"/>
            <a:ext cx="1588217" cy="16699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6"/>
          <p:cNvGrpSpPr/>
          <p:nvPr/>
        </p:nvGrpSpPr>
        <p:grpSpPr>
          <a:xfrm>
            <a:off x="376050" y="425995"/>
            <a:ext cx="1993759" cy="1698387"/>
            <a:chOff x="376050" y="425995"/>
            <a:chExt cx="1993759" cy="1698387"/>
          </a:xfrm>
        </p:grpSpPr>
        <p:pic>
          <p:nvPicPr>
            <p:cNvPr id="5" name="Picture 4" descr="recipe_v1.jpe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050" y="425995"/>
              <a:ext cx="1993759" cy="169838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04000" y="583200"/>
              <a:ext cx="558000" cy="195814"/>
            </a:xfrm>
            <a:prstGeom prst="rect">
              <a:avLst/>
            </a:prstGeom>
            <a:solidFill>
              <a:srgbClr val="FFF8E3"/>
            </a:solidFill>
            <a:scene3d>
              <a:camera prst="orthographicFront">
                <a:rot lat="0" lon="0" rev="300000"/>
              </a:camera>
              <a:lightRig rig="threePt" dir="t"/>
            </a:scene3d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en-US" sz="800" b="1" i="1" dirty="0" smtClean="0">
                  <a:solidFill>
                    <a:srgbClr val="56301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RECETTE</a:t>
              </a:r>
              <a:endParaRPr lang="en-US" sz="800" b="1" i="1" dirty="0">
                <a:solidFill>
                  <a:srgbClr val="56301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ransition xmlns:p14="http://schemas.microsoft.com/office/powerpoint/2010/main"/>
</p:sld>
</file>

<file path=ppt/theme/theme1.xml><?xml version="1.0" encoding="utf-8"?>
<a:theme xmlns:a="http://schemas.openxmlformats.org/drawingml/2006/main" name="Thème Office">
  <a:themeElements>
    <a:clrScheme name="Personnalisée 7">
      <a:dk1>
        <a:srgbClr val="33AFF7"/>
      </a:dk1>
      <a:lt1>
        <a:srgbClr val="FFFFFF"/>
      </a:lt1>
      <a:dk2>
        <a:srgbClr val="FF8939"/>
      </a:dk2>
      <a:lt2>
        <a:srgbClr val="F0F0F1"/>
      </a:lt2>
      <a:accent1>
        <a:srgbClr val="1980B6"/>
      </a:accent1>
      <a:accent2>
        <a:srgbClr val="D04F1A"/>
      </a:accent2>
      <a:accent3>
        <a:srgbClr val="000000"/>
      </a:accent3>
      <a:accent4>
        <a:srgbClr val="EB581D"/>
      </a:accent4>
      <a:accent5>
        <a:srgbClr val="1C9ADB"/>
      </a:accent5>
      <a:accent6>
        <a:srgbClr val="F0F0F1"/>
      </a:accent6>
      <a:hlink>
        <a:srgbClr val="1C9ADB"/>
      </a:hlink>
      <a:folHlink>
        <a:srgbClr val="1A88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hème Office">
  <a:themeElements>
    <a:clrScheme name="Personnalisée 7">
      <a:dk1>
        <a:srgbClr val="33AFF7"/>
      </a:dk1>
      <a:lt1>
        <a:sysClr val="window" lastClr="FFFFFF"/>
      </a:lt1>
      <a:dk2>
        <a:srgbClr val="FF8939"/>
      </a:dk2>
      <a:lt2>
        <a:srgbClr val="F0F0F1"/>
      </a:lt2>
      <a:accent1>
        <a:srgbClr val="1980B6"/>
      </a:accent1>
      <a:accent2>
        <a:srgbClr val="D04F1A"/>
      </a:accent2>
      <a:accent3>
        <a:srgbClr val="000000"/>
      </a:accent3>
      <a:accent4>
        <a:srgbClr val="EB581D"/>
      </a:accent4>
      <a:accent5>
        <a:srgbClr val="1C9ADB"/>
      </a:accent5>
      <a:accent6>
        <a:srgbClr val="F0F0F1"/>
      </a:accent6>
      <a:hlink>
        <a:srgbClr val="1C9ADB"/>
      </a:hlink>
      <a:folHlink>
        <a:srgbClr val="1A88BF"/>
      </a:folHlink>
    </a:clrScheme>
    <a:fontScheme name="Exposition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2115</TotalTime>
  <Words>1080</Words>
  <Application>Microsoft Macintosh PowerPoint</Application>
  <PresentationFormat>On-screen Show (16:9)</PresentationFormat>
  <Paragraphs>335</Paragraphs>
  <Slides>29</Slides>
  <Notes>29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Thème Office</vt:lpstr>
      <vt:lpstr>1_Thème Office</vt:lpstr>
      <vt:lpstr>PowerPoint Presentation</vt:lpstr>
      <vt:lpstr>PowerPoint Presentation</vt:lpstr>
      <vt:lpstr>C’est quoi un ordinateur?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Inspire &amp; Empower Canadian Teachers with CODE</dc:title>
  <dc:creator>Yasmin Ahmad</dc:creator>
  <cp:lastModifiedBy>Kate Arthur</cp:lastModifiedBy>
  <cp:revision>336</cp:revision>
  <cp:lastPrinted>2016-11-27T18:20:20Z</cp:lastPrinted>
  <dcterms:created xsi:type="dcterms:W3CDTF">2016-12-14T01:26:29Z</dcterms:created>
  <dcterms:modified xsi:type="dcterms:W3CDTF">2017-02-06T18:30:39Z</dcterms:modified>
</cp:coreProperties>
</file>